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4"/>
  </p:notesMasterIdLst>
  <p:sldIdLst>
    <p:sldId id="256" r:id="rId2"/>
    <p:sldId id="258" r:id="rId3"/>
    <p:sldId id="361" r:id="rId4"/>
    <p:sldId id="259" r:id="rId5"/>
    <p:sldId id="261" r:id="rId6"/>
    <p:sldId id="283" r:id="rId7"/>
    <p:sldId id="290" r:id="rId8"/>
    <p:sldId id="295" r:id="rId9"/>
    <p:sldId id="326" r:id="rId10"/>
    <p:sldId id="332" r:id="rId11"/>
    <p:sldId id="325" r:id="rId12"/>
    <p:sldId id="334" r:id="rId13"/>
    <p:sldId id="260" r:id="rId14"/>
    <p:sldId id="296" r:id="rId15"/>
    <p:sldId id="335" r:id="rId16"/>
    <p:sldId id="327" r:id="rId17"/>
    <p:sldId id="336" r:id="rId18"/>
    <p:sldId id="337" r:id="rId19"/>
    <p:sldId id="338" r:id="rId20"/>
    <p:sldId id="355" r:id="rId21"/>
    <p:sldId id="339" r:id="rId22"/>
    <p:sldId id="340" r:id="rId23"/>
    <p:sldId id="341" r:id="rId24"/>
    <p:sldId id="342" r:id="rId25"/>
    <p:sldId id="344" r:id="rId26"/>
    <p:sldId id="330" r:id="rId27"/>
    <p:sldId id="345" r:id="rId28"/>
    <p:sldId id="346" r:id="rId29"/>
    <p:sldId id="347" r:id="rId30"/>
    <p:sldId id="348" r:id="rId31"/>
    <p:sldId id="350" r:id="rId32"/>
    <p:sldId id="331" r:id="rId33"/>
    <p:sldId id="351" r:id="rId34"/>
    <p:sldId id="352" r:id="rId35"/>
    <p:sldId id="353" r:id="rId36"/>
    <p:sldId id="329" r:id="rId37"/>
    <p:sldId id="354" r:id="rId38"/>
    <p:sldId id="297" r:id="rId39"/>
    <p:sldId id="299" r:id="rId40"/>
    <p:sldId id="298" r:id="rId41"/>
    <p:sldId id="306" r:id="rId42"/>
    <p:sldId id="307" r:id="rId43"/>
    <p:sldId id="309" r:id="rId44"/>
    <p:sldId id="366" r:id="rId45"/>
    <p:sldId id="367" r:id="rId46"/>
    <p:sldId id="368" r:id="rId47"/>
    <p:sldId id="385" r:id="rId48"/>
    <p:sldId id="369" r:id="rId49"/>
    <p:sldId id="370" r:id="rId50"/>
    <p:sldId id="386" r:id="rId51"/>
    <p:sldId id="302" r:id="rId52"/>
    <p:sldId id="328" r:id="rId53"/>
    <p:sldId id="304" r:id="rId54"/>
    <p:sldId id="324" r:id="rId55"/>
    <p:sldId id="300" r:id="rId56"/>
    <p:sldId id="310" r:id="rId57"/>
    <p:sldId id="311" r:id="rId58"/>
    <p:sldId id="356" r:id="rId59"/>
    <p:sldId id="357" r:id="rId60"/>
    <p:sldId id="358" r:id="rId61"/>
    <p:sldId id="359" r:id="rId62"/>
    <p:sldId id="363" r:id="rId63"/>
    <p:sldId id="383" r:id="rId64"/>
    <p:sldId id="364" r:id="rId65"/>
    <p:sldId id="365" r:id="rId66"/>
    <p:sldId id="312" r:id="rId67"/>
    <p:sldId id="313" r:id="rId68"/>
    <p:sldId id="362" r:id="rId69"/>
    <p:sldId id="378" r:id="rId70"/>
    <p:sldId id="377" r:id="rId71"/>
    <p:sldId id="379" r:id="rId72"/>
    <p:sldId id="380" r:id="rId73"/>
    <p:sldId id="381" r:id="rId74"/>
    <p:sldId id="382" r:id="rId75"/>
    <p:sldId id="314" r:id="rId76"/>
    <p:sldId id="315" r:id="rId77"/>
    <p:sldId id="371" r:id="rId78"/>
    <p:sldId id="372" r:id="rId79"/>
    <p:sldId id="373" r:id="rId80"/>
    <p:sldId id="374" r:id="rId81"/>
    <p:sldId id="375" r:id="rId82"/>
    <p:sldId id="376" r:id="rId83"/>
    <p:sldId id="316" r:id="rId84"/>
    <p:sldId id="317" r:id="rId85"/>
    <p:sldId id="318" r:id="rId86"/>
    <p:sldId id="319" r:id="rId87"/>
    <p:sldId id="320" r:id="rId88"/>
    <p:sldId id="321" r:id="rId89"/>
    <p:sldId id="322" r:id="rId90"/>
    <p:sldId id="323" r:id="rId91"/>
    <p:sldId id="305" r:id="rId92"/>
    <p:sldId id="278" r:id="rId93"/>
  </p:sldIdLst>
  <p:sldSz cx="9144000" cy="5143500" type="screen16x9"/>
  <p:notesSz cx="6858000" cy="9144000"/>
  <p:embeddedFontLst>
    <p:embeddedFont>
      <p:font typeface="Calibri" panose="020F0502020204030204" pitchFamily="34" charset="0"/>
      <p:regular r:id="rId95"/>
      <p:bold r:id="rId96"/>
      <p:italic r:id="rId97"/>
      <p:boldItalic r:id="rId98"/>
    </p:embeddedFont>
    <p:embeddedFont>
      <p:font typeface="Dosis" panose="020B0604020202020204" charset="0"/>
      <p:regular r:id="rId99"/>
      <p:bold r:id="rId100"/>
    </p:embeddedFont>
    <p:embeddedFont>
      <p:font typeface="Dosis ExtraLight" panose="020B0604020202020204" charset="0"/>
      <p:regular r:id="rId101"/>
      <p:bold r:id="rId102"/>
    </p:embeddedFont>
    <p:embeddedFont>
      <p:font typeface="Titillium Web" panose="020B0604020202020204" charset="0"/>
      <p:regular r:id="rId103"/>
      <p:bold r:id="rId104"/>
      <p:italic r:id="rId105"/>
      <p:boldItalic r:id="rId106"/>
    </p:embeddedFont>
    <p:embeddedFont>
      <p:font typeface="Titillium Web Light" panose="020B060402020202020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90" autoAdjust="0"/>
  </p:normalViewPr>
  <p:slideViewPr>
    <p:cSldViewPr snapToGrid="0">
      <p:cViewPr varScale="1">
        <p:scale>
          <a:sx n="165" d="100"/>
          <a:sy n="165" d="100"/>
        </p:scale>
        <p:origin x="167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font" Target="fonts/font1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2.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Begriff "Refactoring" wird oft locker verwendet, aber Autor verwendet ihn präziser</a:t>
            </a:r>
          </a:p>
          <a:p>
            <a:r>
              <a:rPr lang="de-DE" dirty="0"/>
              <a:t>Nomen-Definition: Strukturänderung von Software, um sie verständlicher und modifizierbarer zu machen, ohne das beobachtbare Verhalten zu ändern</a:t>
            </a:r>
          </a:p>
          <a:p>
            <a:r>
              <a:rPr lang="de-DE" dirty="0"/>
              <a:t>Verben-Definition: Software umstrukturieren durch eine Reihe von </a:t>
            </a:r>
            <a:r>
              <a:rPr lang="de-DE" dirty="0" err="1"/>
              <a:t>Refactorings</a:t>
            </a:r>
            <a:r>
              <a:rPr lang="de-DE" dirty="0"/>
              <a:t>, ohne das beobachtbare Verhalten zu ändern</a:t>
            </a:r>
          </a:p>
          <a:p>
            <a:r>
              <a:rPr lang="de-DE" dirty="0"/>
              <a:t>Refactoring als Prozess von kleinen, Verhalten-erhaltenden Schritten beschrieben</a:t>
            </a:r>
          </a:p>
          <a:p>
            <a:r>
              <a:rPr lang="de-DE" dirty="0"/>
              <a:t>Unterschied zwischen Refactoring und genereller Code-Bereinigung hervorgehoben</a:t>
            </a:r>
          </a:p>
          <a:p>
            <a:r>
              <a:rPr lang="de-DE" dirty="0"/>
              <a:t>Begriff "Restrukturierung" als allgemeinerer Begriff für Umorganisation oder Bereinigung des Code verwendet</a:t>
            </a:r>
          </a:p>
          <a:p>
            <a:r>
              <a:rPr lang="de-DE" dirty="0"/>
              <a:t>Kleine Schritte beim Refactoring ermöglichen schnelles Fortschreiten und minimieren Debugging-Zeit</a:t>
            </a:r>
          </a:p>
          <a:p>
            <a:r>
              <a:rPr lang="de-DE" dirty="0"/>
              <a:t>"Beobachtbares Verhalten" als lockere Bezeichnung für die Gesamtfunktionalität des Codes definiert</a:t>
            </a:r>
          </a:p>
          <a:p>
            <a:r>
              <a:rPr lang="de-DE" dirty="0"/>
              <a:t>Refactoring im Vergleich zur Performance-Optimierung: ähnliche Code-Manipulationen, aber unterschiedliche Zwecke (Verständlichkeit und Modifizierbarkeit vs. Performance-Verbesserung)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9327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94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601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791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64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Ohne Refactoring verfällt die interne Struktur (Architektur) von Software.</a:t>
            </a:r>
          </a:p>
          <a:p>
            <a:r>
              <a:rPr lang="de-DE" dirty="0"/>
              <a:t>Bei kurzfristigen Änderungen am Code ohne vollständiges Verständnis der Architektur geht die Struktur verloren.</a:t>
            </a:r>
          </a:p>
          <a:p>
            <a:r>
              <a:rPr lang="de-DE" dirty="0"/>
              <a:t>Verlust der Struktur hat kumulative Effekte: Schwerer zu erkennendes Design führt zu schnellerem Verfall.</a:t>
            </a:r>
          </a:p>
          <a:p>
            <a:r>
              <a:rPr lang="de-DE" dirty="0"/>
              <a:t>Regelmäßiges Refactoring hilft, den Code in Form zu halten.</a:t>
            </a:r>
          </a:p>
          <a:p>
            <a:r>
              <a:rPr lang="de-DE" dirty="0"/>
              <a:t>Schlecht gestalteter Code benötigt oft mehr Code für dieselben Aufgaben, aufgrund von Duplikationen.</a:t>
            </a:r>
          </a:p>
          <a:p>
            <a:r>
              <a:rPr lang="de-DE" dirty="0"/>
              <a:t>Reduzierung von Duplikationen verbessert das Design und erleichtert die Modifikation des Codes.</a:t>
            </a:r>
          </a:p>
          <a:p>
            <a:r>
              <a:rPr lang="de-DE" dirty="0"/>
              <a:t>Weniger Code bedeutet nicht unbedingt eine schnellere Ausführung, aber erleichtert die Modifikation und das Verständnis</a:t>
            </a:r>
          </a:p>
          <a:p>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84938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70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Zukünftige Entwickler bin oft ich selbst, daher ist Refactoring besonders wichtig</a:t>
            </a:r>
          </a:p>
          <a:p>
            <a:r>
              <a:rPr lang="de-DE" sz="1100" dirty="0"/>
              <a:t>Durch klaren Code erspare ich mir das Behalten von Details und entlaste mein Gedächtnis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6042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Durch Klarstellung der Programmstruktur werden Annahmen deutlicher, was Fehleraufdeckung erleichtert.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fördert die Robustheit des Codes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29281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Refactoring ermöglicht schnellere Code-Entwicklung.</a:t>
            </a:r>
          </a:p>
          <a:p>
            <a:r>
              <a:rPr lang="de-DE" sz="1100" dirty="0"/>
              <a:t>Bessere interne Gestaltung, Lesbarkeit und Reduzierung von Fehlern verbessern die Qualität.</a:t>
            </a:r>
          </a:p>
          <a:p>
            <a:r>
              <a:rPr lang="de-DE" sz="1100" dirty="0"/>
              <a:t>Teams berichten, dass sie mit gut gestaltetem Code schneller neue Funktionen hinzufügen können.</a:t>
            </a:r>
          </a:p>
          <a:p>
            <a:r>
              <a:rPr lang="de-DE" sz="1100" dirty="0"/>
              <a:t>Gute interne Qualität ermöglicht schnelles Hinzufügen neuer Funktionen durch einfache Anpassungen.</a:t>
            </a:r>
          </a:p>
          <a:p>
            <a:r>
              <a:rPr lang="de-DE" sz="1100" dirty="0"/>
              <a:t>Die Design-Ausdauer-Hypothese besagt, dass eine gute interne Gestaltung die Leistungsfähigkeit der Software erhöht und langfristig zu schnellerer Entwicklung führt.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11545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Die Design-Ausdauer-Hypothese besagt, dass eine gute interne Gestaltung die Leistungsfähigkeit der Software erhöht und langfristig zu schnellerer Entwicklung führt.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338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Wenn du etwas zum ersten Mal tust, tust du es einfach. </a:t>
            </a:r>
          </a:p>
          <a:p>
            <a:pPr marL="0" lvl="0" indent="0" algn="l" rtl="0">
              <a:spcBef>
                <a:spcPts val="0"/>
              </a:spcBef>
              <a:spcAft>
                <a:spcPts val="0"/>
              </a:spcAft>
              <a:buNone/>
            </a:pPr>
            <a:r>
              <a:rPr lang="de-DE" dirty="0"/>
              <a:t>Beim zweiten Mal, wenn du etwas Ähnliches tust, zuckst du wegen der Duplizierung, aber man macht es trotzdem noch einmal. </a:t>
            </a:r>
          </a:p>
          <a:p>
            <a:pPr marL="0" lvl="0" indent="0" algn="l" rtl="0">
              <a:spcBef>
                <a:spcPts val="0"/>
              </a:spcBef>
              <a:spcAft>
                <a:spcPts val="0"/>
              </a:spcAft>
              <a:buNone/>
            </a:pPr>
            <a:r>
              <a:rPr lang="de-DE" dirty="0"/>
              <a:t>Beim dritten Mal, wenn man etwas Ähnliches macht, </a:t>
            </a:r>
            <a:r>
              <a:rPr lang="de-DE" dirty="0" err="1"/>
              <a:t>refaktorisiert</a:t>
            </a:r>
            <a:r>
              <a:rPr lang="de-DE" dirty="0"/>
              <a:t> man.</a:t>
            </a:r>
          </a:p>
          <a:p>
            <a:pPr marL="0" lvl="0" indent="0" algn="l" rtl="0">
              <a:spcBef>
                <a:spcPts val="0"/>
              </a:spcBef>
              <a:spcAft>
                <a:spcPts val="0"/>
              </a:spcAft>
              <a:buNone/>
            </a:pPr>
            <a:r>
              <a:rPr lang="de-DE" dirty="0"/>
              <a:t>Oder für diejenigen, die Baseball mögen: Drei Strikes, dann wird umstrukturiert.</a:t>
            </a:r>
            <a:endParaRPr dirty="0"/>
          </a:p>
        </p:txBody>
      </p:sp>
    </p:spTree>
    <p:extLst>
      <p:ext uri="{BB962C8B-B14F-4D97-AF65-F5344CB8AC3E}">
        <p14:creationId xmlns:p14="http://schemas.microsoft.com/office/powerpoint/2010/main" val="1405426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Die beste Zeit zum Refactoring ist kurz vor dem Hinzufügen einer neuen Funktion zum Code</a:t>
            </a:r>
          </a:p>
          <a:p>
            <a:r>
              <a:rPr lang="de-DE" sz="1100" dirty="0"/>
              <a:t>Durch Refactoring kann ich vorhandenen Code strukturieren, um zukünftige Arbeit zu erleichtern</a:t>
            </a:r>
          </a:p>
          <a:p>
            <a:r>
              <a:rPr lang="de-DE" sz="1100" dirty="0"/>
              <a:t>Refactoring hilft, Duplikationen zu vermeiden und die Wartbarkeit des Codes zu verbessern</a:t>
            </a:r>
          </a:p>
          <a:p>
            <a:r>
              <a:rPr lang="de-DE" sz="1100" dirty="0"/>
              <a:t>Ähnlich verhält es sich bei der Fehlerbehebung: Refactoring vereinfacht oft die Lösung und reduziert die Wahrscheinlichkeit zukünftiger Fehler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4197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Bevor ich Code ändere, muss ich verstehen, was er tut</a:t>
            </a:r>
          </a:p>
          <a:p>
            <a:r>
              <a:rPr lang="de-DE" sz="1100" dirty="0"/>
              <a:t>Refactoring hilft, das Verständnis des Codes sofort offensichtlich zu machen</a:t>
            </a:r>
          </a:p>
          <a:p>
            <a:r>
              <a:rPr lang="de-DE" sz="1100" dirty="0"/>
              <a:t>Durch Refactoring wird das Verständnis vom Kopf in den Code übertragen und bleibt so länger erhalten</a:t>
            </a:r>
          </a:p>
          <a:p>
            <a:r>
              <a:rPr lang="de-DE" sz="1100" dirty="0"/>
              <a:t>Frühes Refactoring von Details ermöglicht mir, Designaspekte zu erkennen, die ich sonst übersehen hätte</a:t>
            </a:r>
          </a:p>
          <a:p>
            <a:r>
              <a:rPr lang="de-DE" sz="1100" dirty="0"/>
              <a:t>Refactoring führt zu einem tieferen Verständnis des Codes und zeigt verborgene Möglichkeiten auf</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8512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b="1" dirty="0" err="1"/>
              <a:t>Litter</a:t>
            </a:r>
            <a:r>
              <a:rPr lang="de-DE" b="1" dirty="0"/>
              <a:t>-Pickup</a:t>
            </a:r>
            <a:endParaRPr lang="de-DE" sz="1100" dirty="0"/>
          </a:p>
          <a:p>
            <a:r>
              <a:rPr lang="de-DE" sz="1100" dirty="0"/>
              <a:t>Bei der Verständnis-</a:t>
            </a:r>
            <a:r>
              <a:rPr lang="de-DE" sz="1100" dirty="0" err="1"/>
              <a:t>Refaktorisierung</a:t>
            </a:r>
            <a:r>
              <a:rPr lang="de-DE" sz="1100" dirty="0"/>
              <a:t> erkenne ich, dass der Code schlecht geschrieben ist.</a:t>
            </a:r>
          </a:p>
          <a:p>
            <a:r>
              <a:rPr lang="de-DE" sz="1100" dirty="0"/>
              <a:t>Unnötig komplexe Logik oder fast identische Funktionen können durch eine </a:t>
            </a:r>
            <a:r>
              <a:rPr lang="de-DE" sz="1100" dirty="0" err="1"/>
              <a:t>parameterisierte</a:t>
            </a:r>
            <a:r>
              <a:rPr lang="de-DE" sz="1100" dirty="0"/>
              <a:t> Funktion ersetzt werden.</a:t>
            </a:r>
          </a:p>
          <a:p>
            <a:r>
              <a:rPr lang="de-DE" sz="1100" dirty="0"/>
              <a:t>Es besteht ein Trade-off zwischen der sofortigen Behebung und der Aufrechterhaltung des Arbeitsflusses.</a:t>
            </a:r>
          </a:p>
          <a:p>
            <a:r>
              <a:rPr lang="de-DE" sz="1100" dirty="0"/>
              <a:t>Wenn möglich, verbessere ich den Code sofort. Andernfalls mache ich eine Notiz und behebe es später.</a:t>
            </a:r>
          </a:p>
          <a:p>
            <a:r>
              <a:rPr lang="de-DE" sz="1100" dirty="0"/>
              <a:t>Selbst kleine Verbesserungen tragen langfristig zur Codequalität bei und brechen den Code nicht.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5166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Refactoring ist Teil des Programmierens, erfolgt opportunistisch</a:t>
            </a:r>
          </a:p>
          <a:p>
            <a:r>
              <a:rPr lang="de-DE" sz="1100" dirty="0"/>
              <a:t>Guter Code erfordert kontinuierliches Refactoring, nicht nur Fehlerkorrekturen</a:t>
            </a:r>
          </a:p>
          <a:p>
            <a:r>
              <a:rPr lang="de-DE" sz="1100" dirty="0"/>
              <a:t>Sauberer Code erleichtert Anpassungen für neue Funktionen</a:t>
            </a:r>
          </a:p>
          <a:p>
            <a:r>
              <a:rPr lang="de-DE" sz="1100" dirty="0"/>
              <a:t>Softwareentwicklung ist iterativ, der Code wird kontinuierlich angepasst</a:t>
            </a:r>
          </a:p>
          <a:p>
            <a:r>
              <a:rPr lang="de-DE" sz="1100" dirty="0"/>
              <a:t>Geplantes Refactoring ist manchmal notwendig, meistens jedoch integriert in die tägliche Arbeit</a:t>
            </a:r>
          </a:p>
          <a:p>
            <a:r>
              <a:rPr lang="de-DE" sz="1100" dirty="0"/>
              <a:t>Trennung von Refactoring und neuen Funktionen im Versionskontrollsystem ist umstritten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2327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8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Die meisten Refactoring-Aufgaben dauern nur wenige Minuten bis Stunden.</a:t>
            </a:r>
          </a:p>
          <a:p>
            <a:r>
              <a:rPr lang="de-DE" sz="1100" dirty="0"/>
              <a:t>Größere Refactoring-Aufwände können Wochen dauern, wie z.B. das Ersetzen einer Bibliothek oder das Aufräumen von Abhängigkeiten.</a:t>
            </a:r>
          </a:p>
          <a:p>
            <a:r>
              <a:rPr lang="de-DE" sz="1100" dirty="0"/>
              <a:t>Teams sollten ungern dediziertes Refactoring durchführen. Es ist oft effektiver, das Problem über mehrere Wochen hinweg schrittweise anzugehen.</a:t>
            </a:r>
          </a:p>
          <a:p>
            <a:r>
              <a:rPr lang="de-DE" sz="1100" dirty="0"/>
              <a:t>Kleine Schritte im Refactoring-Prozess ermöglichen es, das System schrittweise zu verbessern, ohne es zu brechen.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Eine nützliche Strategie ist es, neue Abstraktionen einzuführen, um schrittweise Änderungen vorzunehmen, z.B. bei der Umstellung von Bibliotheken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13314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Regelmäßige Code-Reviews sind essentiell für Wissenstransfer und klaren Code.</a:t>
            </a:r>
          </a:p>
          <a:p>
            <a:r>
              <a:rPr lang="de-DE" sz="1100" dirty="0"/>
              <a:t>Code-Reviews ermöglichen erfahrenen Entwicklern, ihr Wissen an weniger Erfahrene weiterzugeben.</a:t>
            </a:r>
          </a:p>
          <a:p>
            <a:r>
              <a:rPr lang="de-DE" sz="1100" dirty="0"/>
              <a:t>Refactoring hilft beim Überprüfen von Code, indem es die Umsetzung von Vorschlägen erleichtert und konkretere Ergebnisse liefert.</a:t>
            </a:r>
          </a:p>
          <a:p>
            <a:r>
              <a:rPr lang="de-DE" sz="1100" dirty="0"/>
              <a:t>Die Einbindung von Refactoring in Code-Reviews hängt von der Art der Überprüfung ab, aber direkte Zusammenarbeit zwischen Autor und Reviewer ist oft effektiver als isolierte Begutachtung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0782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Refactoring kann für Manager eine Herausforderung sein, da es oft als Fehlerkorrektur oder unproduktive Arbeit angesehen wird.</a:t>
            </a:r>
          </a:p>
          <a:p>
            <a:pPr marL="0" lvl="0" indent="0" algn="l" rtl="0">
              <a:spcBef>
                <a:spcPts val="0"/>
              </a:spcBef>
              <a:spcAft>
                <a:spcPts val="0"/>
              </a:spcAft>
              <a:buNone/>
            </a:pPr>
            <a:r>
              <a:rPr lang="de-DE" dirty="0"/>
              <a:t>Für technisch versierte Manager, die die Design-Ausdauer-Hypothese verstehen, ist Refactoring leicht zu rechtfertigen und sollte regelmäßig gefördert werden.</a:t>
            </a:r>
          </a:p>
          <a:p>
            <a:pPr marL="0" lvl="0" indent="0" algn="l" rtl="0">
              <a:spcBef>
                <a:spcPts val="0"/>
              </a:spcBef>
              <a:spcAft>
                <a:spcPts val="0"/>
              </a:spcAft>
              <a:buNone/>
            </a:pPr>
            <a:r>
              <a:rPr lang="de-DE" dirty="0"/>
              <a:t>Bei Managern ohne technisches Verständnis kann es besser sein, Refactoring nicht explizit zu erwähnen, sondern es als integralen Bestandteil des effektiven Softwareentwicklungsprozesses zu betrachten.</a:t>
            </a:r>
          </a:p>
          <a:p>
            <a:pPr marL="0" lvl="0" indent="0" algn="l" rtl="0">
              <a:spcBef>
                <a:spcPts val="0"/>
              </a:spcBef>
              <a:spcAft>
                <a:spcPts val="0"/>
              </a:spcAft>
              <a:buNone/>
            </a:pPr>
            <a:r>
              <a:rPr lang="de-DE" dirty="0"/>
              <a:t>Letztendlich ist es die Aufgabe von Softwareentwicklern, effektive Software schnell zu entwickeln, und Refactoring ist oft ein wesentlicher Bestandteil dieses Prozesses.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91058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269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Es gibt Fälle, in denen Refactoring nicht sinnvoll ist.</a:t>
            </a:r>
          </a:p>
          <a:p>
            <a:pPr marL="0" lvl="0" indent="0" algn="l" rtl="0">
              <a:spcBef>
                <a:spcPts val="0"/>
              </a:spcBef>
              <a:spcAft>
                <a:spcPts val="0"/>
              </a:spcAft>
              <a:buNone/>
            </a:pPr>
            <a:r>
              <a:rPr lang="de-DE" dirty="0"/>
              <a:t>Wenn ich auf unordentlichen Code stoße, den ich nicht ändern muss, kann es sein, dass ein Refactoring nicht notwendig ist.</a:t>
            </a:r>
          </a:p>
          <a:p>
            <a:pPr marL="0" lvl="0" indent="0" algn="l" rtl="0">
              <a:spcBef>
                <a:spcPts val="0"/>
              </a:spcBef>
              <a:spcAft>
                <a:spcPts val="0"/>
              </a:spcAft>
              <a:buNone/>
            </a:pPr>
            <a:r>
              <a:rPr lang="de-DE" dirty="0"/>
              <a:t>Es gibt Situationen, in denen es einfacher ist, den Code neu zu schreiben als zu </a:t>
            </a:r>
            <a:r>
              <a:rPr lang="de-DE" dirty="0" err="1"/>
              <a:t>refaktorisieren</a:t>
            </a:r>
            <a:r>
              <a:rPr lang="de-DE" dirty="0"/>
              <a:t>.</a:t>
            </a:r>
          </a:p>
          <a:p>
            <a:pPr marL="0" lvl="0" indent="0" algn="l" rtl="0">
              <a:spcBef>
                <a:spcPts val="0"/>
              </a:spcBef>
              <a:spcAft>
                <a:spcPts val="0"/>
              </a:spcAft>
              <a:buNone/>
            </a:pPr>
            <a:r>
              <a:rPr lang="de-DE" dirty="0"/>
              <a:t>Die Entscheidung zwischen Refactoring und Neuschreiben erfordert Urteilsvermögen und Erfahrung und lässt sich nicht einfach zusammenfassen</a:t>
            </a:r>
            <a:endParaRPr dirty="0"/>
          </a:p>
        </p:txBody>
      </p:sp>
    </p:spTree>
    <p:extLst>
      <p:ext uri="{BB962C8B-B14F-4D97-AF65-F5344CB8AC3E}">
        <p14:creationId xmlns:p14="http://schemas.microsoft.com/office/powerpoint/2010/main" val="2034276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de-DE" dirty="0"/>
              <a:t>Refactoring dient dazu, die Programmierung zu beschleunigen und mehr Wert mit weniger Aufwand zu schaffen.</a:t>
            </a:r>
          </a:p>
          <a:p>
            <a:pPr marL="171450" lvl="0" indent="-171450" algn="l" rtl="0">
              <a:spcBef>
                <a:spcPts val="0"/>
              </a:spcBef>
              <a:spcAft>
                <a:spcPts val="0"/>
              </a:spcAft>
            </a:pPr>
            <a:r>
              <a:rPr lang="de-DE" dirty="0"/>
              <a:t>Die Wahrnehmung von Refactoring als Verlangsamung des Entwicklungsprozesses ist weit verbreitet und eine große Hürde für ausreichendes Refactoring.</a:t>
            </a:r>
          </a:p>
          <a:p>
            <a:pPr marL="171450" lvl="0" indent="-171450" algn="l" rtl="0">
              <a:spcBef>
                <a:spcPts val="0"/>
              </a:spcBef>
              <a:spcAft>
                <a:spcPts val="0"/>
              </a:spcAft>
            </a:pPr>
            <a:r>
              <a:rPr lang="de-DE" dirty="0"/>
              <a:t>Die Entscheidung, ob und wann Refactoring durchgeführt wird, erfordert professionelle Urteilsfähigkeit und Erfahrung.</a:t>
            </a:r>
          </a:p>
          <a:p>
            <a:pPr marL="171450" lvl="0" indent="-171450" algn="l" rtl="0">
              <a:spcBef>
                <a:spcPts val="0"/>
              </a:spcBef>
              <a:spcAft>
                <a:spcPts val="0"/>
              </a:spcAft>
            </a:pPr>
            <a:r>
              <a:rPr lang="de-DE" dirty="0"/>
              <a:t>Es ist wichtig, den wirtschaftlichen Nutzen von Refactoring zu betonen, da dies der Hauptantrieb für diese Praxis ist.</a:t>
            </a:r>
          </a:p>
          <a:p>
            <a:pPr marL="171450" lvl="0" indent="-171450" algn="l" rtl="0">
              <a:spcBef>
                <a:spcPts val="0"/>
              </a:spcBef>
              <a:spcAft>
                <a:spcPts val="0"/>
              </a:spcAft>
            </a:pPr>
            <a:r>
              <a:rPr lang="de-DE" dirty="0"/>
              <a:t>Manager und Entwickler sollten sich bewusst sein, dass zu wenig Refactoring oft problematischer ist als zu viel, und sich gemeinsam darauf konzentrieren, die wirtschaftlichen Vorteile von Refactoring zu verstehen und zu nutzen.</a:t>
            </a:r>
            <a:endParaRPr dirty="0"/>
          </a:p>
        </p:txBody>
      </p:sp>
    </p:spTree>
    <p:extLst>
      <p:ext uri="{BB962C8B-B14F-4D97-AF65-F5344CB8AC3E}">
        <p14:creationId xmlns:p14="http://schemas.microsoft.com/office/powerpoint/2010/main" val="2874704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110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Viele </a:t>
            </a:r>
            <a:r>
              <a:rPr lang="de-DE" dirty="0" err="1"/>
              <a:t>Refactorings</a:t>
            </a:r>
            <a:r>
              <a:rPr lang="de-DE" dirty="0"/>
              <a:t> betreffen nicht nur die internen Strukturen eines Moduls, sondern auch dessen Beziehungen zu anderen Teilen des Systems.</a:t>
            </a:r>
          </a:p>
          <a:p>
            <a:r>
              <a:rPr lang="de-DE" dirty="0"/>
              <a:t>Code-Eigentumsgrenzen können </a:t>
            </a:r>
            <a:r>
              <a:rPr lang="de-DE" dirty="0" err="1"/>
              <a:t>Refactorings</a:t>
            </a:r>
            <a:r>
              <a:rPr lang="de-DE" dirty="0"/>
              <a:t> behindern, da Änderungen an der Schnittstelle das Verhalten von Clients beeinflussen können.</a:t>
            </a:r>
          </a:p>
          <a:p>
            <a:r>
              <a:rPr lang="de-DE" dirty="0"/>
              <a:t>Ich empfehle gegen eine feinkörnige, starke Code-Eigentümerschaft, da dies die Flexibilität im Refactoring einschränken kann.</a:t>
            </a:r>
          </a:p>
          <a:p>
            <a:r>
              <a:rPr lang="de-DE" dirty="0"/>
              <a:t>Eine mehr permissive Eigentumsregelung ermöglicht es Teams, gemeinsam an Code zu arbeiten und erleichtert den Übergang zwischen verschiedenen Teams.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90336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Das Arbeiten auf separaten </a:t>
            </a:r>
            <a:r>
              <a:rPr lang="de-DE" dirty="0" err="1"/>
              <a:t>Branches</a:t>
            </a:r>
            <a:r>
              <a:rPr lang="de-DE" dirty="0"/>
              <a:t> ermöglicht es Teammitgliedern, an isolierten Funktionen zu arbeiten, bevor sie in den Hauptcode integriert werden.</a:t>
            </a:r>
          </a:p>
          <a:p>
            <a:r>
              <a:rPr lang="de-DE" dirty="0"/>
              <a:t>Während Feature-</a:t>
            </a:r>
            <a:r>
              <a:rPr lang="de-DE" dirty="0" err="1"/>
              <a:t>Branches</a:t>
            </a:r>
            <a:r>
              <a:rPr lang="de-DE" dirty="0"/>
              <a:t> die Hauptentwicklungslinie sauber halten und eine klare Versionshistorie bieten, können sie die Integration mit dem Hauptcode erschweren.</a:t>
            </a:r>
          </a:p>
          <a:p>
            <a:r>
              <a:rPr lang="de-DE" dirty="0"/>
              <a:t>Längere Feature-</a:t>
            </a:r>
            <a:r>
              <a:rPr lang="de-DE" dirty="0" err="1"/>
              <a:t>Branches</a:t>
            </a:r>
            <a:r>
              <a:rPr lang="de-DE" dirty="0"/>
              <a:t> erhöhen die Komplexität der Integration und erschweren Refactoring.</a:t>
            </a:r>
          </a:p>
          <a:p>
            <a:r>
              <a:rPr lang="de-DE" dirty="0" err="1"/>
              <a:t>Continuous</a:t>
            </a:r>
            <a:r>
              <a:rPr lang="de-DE" dirty="0"/>
              <a:t> Integration (CI) oder Trunk-</a:t>
            </a:r>
            <a:r>
              <a:rPr lang="de-DE" dirty="0" err="1"/>
              <a:t>Based</a:t>
            </a:r>
            <a:r>
              <a:rPr lang="de-DE" dirty="0"/>
              <a:t> Development kann die Komplexität von </a:t>
            </a:r>
            <a:r>
              <a:rPr lang="de-DE" dirty="0" err="1"/>
              <a:t>Merges</a:t>
            </a:r>
            <a:r>
              <a:rPr lang="de-DE" dirty="0"/>
              <a:t> reduzieren und ist besser mit Refactoring kompatibel.</a:t>
            </a:r>
          </a:p>
          <a:p>
            <a:r>
              <a:rPr lang="de-DE" dirty="0"/>
              <a:t>Trotzdem sollten Feature-</a:t>
            </a:r>
            <a:r>
              <a:rPr lang="de-DE" dirty="0" err="1"/>
              <a:t>Branches</a:t>
            </a:r>
            <a:r>
              <a:rPr lang="de-DE" dirty="0"/>
              <a:t> nicht komplett vermieden werden, aber ihre Nutzung sollte auf kurze Zeiträume begrenzt werden, um die Integration zu erleichtern und Refactoring zu unterstützen.</a:t>
            </a:r>
          </a:p>
        </p:txBody>
      </p:sp>
    </p:spTree>
    <p:extLst>
      <p:ext uri="{BB962C8B-B14F-4D97-AF65-F5344CB8AC3E}">
        <p14:creationId xmlns:p14="http://schemas.microsoft.com/office/powerpoint/2010/main" val="921503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Eine der wichtigsten Eigenschaften des </a:t>
            </a:r>
            <a:r>
              <a:rPr lang="de-DE" dirty="0" err="1"/>
              <a:t>Refactorings</a:t>
            </a:r>
            <a:r>
              <a:rPr lang="de-DE" dirty="0"/>
              <a:t> ist, dass es das beobachtbare Verhalten des Programms nicht verändert.</a:t>
            </a:r>
          </a:p>
          <a:p>
            <a:r>
              <a:rPr lang="de-DE" dirty="0"/>
              <a:t>Fehler beim Refactoring sind kein Problem, solange sie schnell erkannt werden. Da jedes Refactoring eine kleine Änderung ist, ist es einfach, den Fehler zu finden und gegebenenfalls zur letzten funktionierenden Version zurückzukehren.</a:t>
            </a:r>
          </a:p>
          <a:p>
            <a:r>
              <a:rPr lang="de-DE" dirty="0"/>
              <a:t>Um Fehler schnell zu erkennen, ist ein umfassendes und schnell ausführbares Testsuite erforderlich, idealerweise als selbsttestender Code.</a:t>
            </a:r>
          </a:p>
          <a:p>
            <a:r>
              <a:rPr lang="de-DE" dirty="0"/>
              <a:t>Selbsttestender Code ermöglicht nicht nur das Refactoring, sondern macht auch das Hinzufügen neuer Funktionen sicherer, da eingeführte Fehler schnell gefunden werden können.</a:t>
            </a:r>
          </a:p>
          <a:p>
            <a:r>
              <a:rPr lang="de-DE" dirty="0"/>
              <a:t>Alternativ kann ein Umfeld mit automatisierten </a:t>
            </a:r>
            <a:r>
              <a:rPr lang="de-DE" dirty="0" err="1"/>
              <a:t>Refactorings</a:t>
            </a:r>
            <a:r>
              <a:rPr lang="de-DE" dirty="0"/>
              <a:t> verwendet werden, die als sicher gelten, um </a:t>
            </a:r>
            <a:r>
              <a:rPr lang="de-DE" dirty="0" err="1"/>
              <a:t>Refactorings</a:t>
            </a:r>
            <a:r>
              <a:rPr lang="de-DE" dirty="0"/>
              <a:t> durchzuführen, ohne die Tests manuell auszuführen.</a:t>
            </a:r>
          </a:p>
          <a:p>
            <a:r>
              <a:rPr lang="de-DE" dirty="0"/>
              <a:t>Einige Teams verwenden eine begrenzte Reihe von sicher automatisierten </a:t>
            </a:r>
            <a:r>
              <a:rPr lang="de-DE" dirty="0" err="1"/>
              <a:t>Refactorings</a:t>
            </a:r>
            <a:r>
              <a:rPr lang="de-DE" dirty="0"/>
              <a:t>, um sicherzustellen, dass Änderungen keine Fehler verursachen.</a:t>
            </a:r>
          </a:p>
          <a:p>
            <a:r>
              <a:rPr lang="de-DE" dirty="0"/>
              <a:t>Selbsttestender Code ist eng mit </a:t>
            </a:r>
            <a:r>
              <a:rPr lang="de-DE" dirty="0" err="1"/>
              <a:t>Continuous</a:t>
            </a:r>
            <a:r>
              <a:rPr lang="de-DE" dirty="0"/>
              <a:t> Integration verbunden und ermöglicht es, semantische Integrationskonflikte zu erkennen.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42122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47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Ein großes Legacy-System wird oft als vorteilhaft angesehen, aber für Programmierer ist das oft anders. Legacy-Code ist oft komplex, hat oft schlechte Tests und wurde vor allem von jemand anderem geschrieben (Gruseln).</a:t>
            </a:r>
          </a:p>
          <a:p>
            <a:r>
              <a:rPr lang="de-DE" dirty="0"/>
              <a:t>Refactoring kann ein fantastisches Werkzeug sein, um ein Legacy-System zu verstehen. Funktionen mit irreführenden Namen können umbenannt, umständliche </a:t>
            </a:r>
            <a:r>
              <a:rPr lang="de-DE" dirty="0" err="1"/>
              <a:t>Programmierkonstrukte</a:t>
            </a:r>
            <a:r>
              <a:rPr lang="de-DE" dirty="0"/>
              <a:t> geglättet und das Programm von einem groben Stein zu einem polierten Juwel verwandelt werden.</a:t>
            </a:r>
          </a:p>
          <a:p>
            <a:r>
              <a:rPr lang="de-DE" dirty="0"/>
              <a:t>Das Problem bei der Arbeit mit Legacy-Systemen ist jedoch oft das Fehlen von Tests. Ohne Tests kann Legacy-Code nicht sicher </a:t>
            </a:r>
            <a:r>
              <a:rPr lang="de-DE" dirty="0" err="1"/>
              <a:t>refaktorisiert</a:t>
            </a:r>
            <a:r>
              <a:rPr lang="de-DE" dirty="0"/>
              <a:t> werden.</a:t>
            </a:r>
          </a:p>
          <a:p>
            <a:r>
              <a:rPr lang="de-DE" dirty="0"/>
              <a:t>Die offensichtliche Lösung besteht darin, Tests hinzuzufügen. In der Praxis ist dies jedoch oft viel schwieriger als gedacht, insbesondere wenn das System nicht mit Tests im Sinn entworfen wurde.</a:t>
            </a:r>
          </a:p>
          <a:p>
            <a:r>
              <a:rPr lang="de-DE" dirty="0"/>
              <a:t>Das Buch "Working </a:t>
            </a:r>
            <a:r>
              <a:rPr lang="de-DE" dirty="0" err="1"/>
              <a:t>Effectively</a:t>
            </a:r>
            <a:r>
              <a:rPr lang="de-DE" dirty="0"/>
              <a:t> </a:t>
            </a:r>
            <a:r>
              <a:rPr lang="de-DE" dirty="0" err="1"/>
              <a:t>with</a:t>
            </a:r>
            <a:r>
              <a:rPr lang="de-DE" dirty="0"/>
              <a:t> Legacy Code" von Michael </a:t>
            </a:r>
            <a:r>
              <a:rPr lang="de-DE" dirty="0" err="1"/>
              <a:t>Feathers</a:t>
            </a:r>
            <a:r>
              <a:rPr lang="de-DE" dirty="0"/>
              <a:t> bietet gute Ratschläge, wie man Legacy-Code in den Griff bekommen kann, auch ohne Tests.</a:t>
            </a:r>
          </a:p>
          <a:p>
            <a:r>
              <a:rPr lang="de-DE" dirty="0"/>
              <a:t>Es ist ratsam, den Legacy-Code stückweise zu </a:t>
            </a:r>
            <a:r>
              <a:rPr lang="de-DE" dirty="0" err="1"/>
              <a:t>refaktorisieren</a:t>
            </a:r>
            <a:r>
              <a:rPr lang="de-DE" dirty="0"/>
              <a:t>, anstatt zu versuchen, das gesamte System auf einmal umzuschreiben. Jedes Mal, wenn ein bestimmter Abschnitt des Codes bearbeitet wird, sollte versucht werden, ihn etwas besser zu machen.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4079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Wichtigkeit von Entscheidungen bezüglich des Wann und Wie des </a:t>
            </a:r>
            <a:r>
              <a:rPr lang="de-DE" dirty="0" err="1"/>
              <a:t>Refactorings</a:t>
            </a:r>
            <a:r>
              <a:rPr lang="de-DE" dirty="0"/>
              <a:t> betont</a:t>
            </a:r>
          </a:p>
          <a:p>
            <a:r>
              <a:rPr lang="de-DE" dirty="0"/>
              <a:t>Herausforderung, den Zeitpunkt für das Refactoring festzulegen und zu erkennen, wann es beendet werden sollte</a:t>
            </a:r>
          </a:p>
          <a:p>
            <a:r>
              <a:rPr lang="de-DE" dirty="0"/>
              <a:t>Einführung des Konzepts der "</a:t>
            </a:r>
            <a:r>
              <a:rPr lang="de-DE" dirty="0" err="1"/>
              <a:t>Smells</a:t>
            </a:r>
            <a:r>
              <a:rPr lang="de-DE" dirty="0"/>
              <a:t>" als Anhaltspunkt für das Wann des </a:t>
            </a:r>
            <a:r>
              <a:rPr lang="de-DE" dirty="0" err="1"/>
              <a:t>Refactorings</a:t>
            </a:r>
            <a:endParaRPr lang="de-DE" dirty="0"/>
          </a:p>
          <a:p>
            <a:r>
              <a:rPr lang="de-DE" dirty="0"/>
              <a:t>Erklärung, dass </a:t>
            </a:r>
            <a:r>
              <a:rPr lang="de-DE" dirty="0" err="1"/>
              <a:t>Smells</a:t>
            </a:r>
            <a:r>
              <a:rPr lang="de-DE" dirty="0"/>
              <a:t> auf bestimmte Code-Strukturen hinweisen, die eine Überarbeitung erfordern</a:t>
            </a:r>
          </a:p>
          <a:p>
            <a:r>
              <a:rPr lang="de-DE" dirty="0"/>
              <a:t>Betonung der menschlichen Intuition gegenüber festen Metriken für die Erkennung überfälliger </a:t>
            </a:r>
            <a:r>
              <a:rPr lang="de-DE" dirty="0" err="1"/>
              <a:t>Refactorings</a:t>
            </a:r>
            <a:endParaRPr lang="de-DE" dirty="0"/>
          </a:p>
          <a:p>
            <a:r>
              <a:rPr lang="de-DE" dirty="0"/>
              <a:t>Empfehlung, eigene Intuition zu entwickeln und auf Indikatoren für </a:t>
            </a:r>
            <a:r>
              <a:rPr lang="de-DE" dirty="0" err="1"/>
              <a:t>Refactoring</a:t>
            </a:r>
            <a:r>
              <a:rPr lang="de-DE" dirty="0"/>
              <a:t>-Bedarf zu achten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5288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778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894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Klarheit in Code betont, im Gegensatz zur Spannung beim Lesen eines Detektivromans</a:t>
            </a:r>
          </a:p>
          <a:p>
            <a:r>
              <a:rPr lang="de-DE" dirty="0"/>
              <a:t>Wichtigkeit von aussagekräftigen Namen für Funktionen, Module, Variablen und Klassen hervorgehoben</a:t>
            </a:r>
          </a:p>
          <a:p>
            <a:r>
              <a:rPr lang="de-DE" dirty="0"/>
              <a:t>Benennung als eine der schwierigen Aufgaben im Programmieren betrachtet</a:t>
            </a:r>
          </a:p>
          <a:p>
            <a:r>
              <a:rPr lang="de-DE" dirty="0"/>
              <a:t>Häufige </a:t>
            </a:r>
            <a:r>
              <a:rPr lang="de-DE" dirty="0" err="1"/>
              <a:t>Refactorings</a:t>
            </a:r>
            <a:r>
              <a:rPr lang="de-DE" dirty="0"/>
              <a:t>: Änderung der Funktionsdeklaration, Umbenennung von Variablen und Feldern</a:t>
            </a:r>
          </a:p>
          <a:p>
            <a:r>
              <a:rPr lang="de-DE" dirty="0"/>
              <a:t>Angst vor Umbenennungen als häufiges Problem beschrieben</a:t>
            </a:r>
          </a:p>
          <a:p>
            <a:r>
              <a:rPr lang="de-DE" dirty="0"/>
              <a:t>Wert einer guten Benennung betont: kann Stunden der Verwirrung in Zukunft vermeiden</a:t>
            </a:r>
          </a:p>
          <a:p>
            <a:r>
              <a:rPr lang="de-DE" dirty="0"/>
              <a:t>Umbenennen nicht nur Änderung von Namen, sondern oft Zeichen für tieferliegende Designprobleme angesehen</a:t>
            </a:r>
          </a:p>
          <a:p>
            <a:r>
              <a:rPr lang="de-DE" dirty="0" err="1"/>
              <a:t>Puzzlen</a:t>
            </a:r>
            <a:r>
              <a:rPr lang="de-DE" dirty="0"/>
              <a:t> über schwierige Namen kann zu Vereinfachungen im Code führen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3007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Duplikation von Code als Problem identifiziert, das die Lesbarkeit und Wartbarkeit des Programms beeinträchtigt</a:t>
            </a:r>
          </a:p>
          <a:p>
            <a:r>
              <a:rPr lang="de-DE" dirty="0"/>
              <a:t>Vereinheitlichung duplizierter Code-Strukturen als Lösung vorgeschlagen</a:t>
            </a:r>
          </a:p>
          <a:p>
            <a:r>
              <a:rPr lang="de-DE" dirty="0"/>
              <a:t>Schwierigkeiten bei der Wartung und Änderung von dupliziertem Code aufgezeigt</a:t>
            </a:r>
          </a:p>
          <a:p>
            <a:r>
              <a:rPr lang="de-DE" dirty="0"/>
              <a:t>Einfachste Form von Duplikation: identische Ausdrücke in zwei Methoden derselben Klasse, Lösung: Extrahieren von Funktionen und Aufrufen des Codes von beiden Stellen</a:t>
            </a:r>
          </a:p>
          <a:p>
            <a:r>
              <a:rPr lang="de-DE" dirty="0"/>
              <a:t>Ähnlicher, aber nicht identischer Code: Einsatz von Slide Statements zur Anordnung des Codes für einfachere Extraktion</a:t>
            </a:r>
          </a:p>
          <a:p>
            <a:r>
              <a:rPr lang="de-DE" dirty="0"/>
              <a:t>Duplikate in Unterklassen einer gemeinsamen Basisklasse: Verwendung von Pull Up Method, um gegenseitigen Aufruf zu vermeiden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52398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Wert von kurzen Funktionen für Lesbarkeit und Wartbarkeit betont</a:t>
            </a:r>
          </a:p>
          <a:p>
            <a:r>
              <a:rPr lang="de-DE" dirty="0"/>
              <a:t>Kleine Funktionen unterstützen Vorteile wie Erklärung, Teilen und Auswahl</a:t>
            </a:r>
          </a:p>
          <a:p>
            <a:r>
              <a:rPr lang="de-DE" dirty="0"/>
              <a:t>Historische Hintergründe: lange Funktionen erschweren das Verständnis, jedoch moderne Sprachen ermöglichen einfache Funktionen ohne Overhead</a:t>
            </a:r>
          </a:p>
          <a:p>
            <a:r>
              <a:rPr lang="de-DE" dirty="0"/>
              <a:t>Gute Benennung als Schlüssel für Verständlichkeit kleiner Funktionen</a:t>
            </a:r>
          </a:p>
          <a:p>
            <a:r>
              <a:rPr lang="de-DE" dirty="0"/>
              <a:t>Empfehlung zur aggressiven Zerlegung von Funktionen: Heuristik, Funktionen zu schreiben anstatt zu kommentieren</a:t>
            </a:r>
          </a:p>
          <a:p>
            <a:r>
              <a:rPr lang="de-DE" dirty="0"/>
              <a:t>Nutzung von </a:t>
            </a:r>
            <a:r>
              <a:rPr lang="de-DE" dirty="0" err="1"/>
              <a:t>Refactorings</a:t>
            </a:r>
            <a:r>
              <a:rPr lang="de-DE" dirty="0"/>
              <a:t> wie </a:t>
            </a:r>
            <a:r>
              <a:rPr lang="de-DE" dirty="0" err="1"/>
              <a:t>Extract</a:t>
            </a:r>
            <a:r>
              <a:rPr lang="de-DE" dirty="0"/>
              <a:t> </a:t>
            </a:r>
            <a:r>
              <a:rPr lang="de-DE" dirty="0" err="1"/>
              <a:t>Function</a:t>
            </a:r>
            <a:r>
              <a:rPr lang="de-DE" dirty="0"/>
              <a:t>, </a:t>
            </a:r>
            <a:r>
              <a:rPr lang="de-DE" dirty="0" err="1"/>
              <a:t>Replace</a:t>
            </a:r>
            <a:r>
              <a:rPr lang="de-DE" dirty="0"/>
              <a:t> </a:t>
            </a:r>
            <a:r>
              <a:rPr lang="de-DE" dirty="0" err="1"/>
              <a:t>Temp</a:t>
            </a:r>
            <a:r>
              <a:rPr lang="de-DE" dirty="0"/>
              <a:t> </a:t>
            </a:r>
            <a:r>
              <a:rPr lang="de-DE" dirty="0" err="1"/>
              <a:t>with</a:t>
            </a:r>
            <a:r>
              <a:rPr lang="de-DE" dirty="0"/>
              <a:t> Query, </a:t>
            </a:r>
            <a:r>
              <a:rPr lang="de-DE" dirty="0" err="1"/>
              <a:t>Introduce</a:t>
            </a:r>
            <a:r>
              <a:rPr lang="de-DE" dirty="0"/>
              <a:t> Parameter </a:t>
            </a:r>
            <a:r>
              <a:rPr lang="de-DE" dirty="0" err="1"/>
              <a:t>Object</a:t>
            </a:r>
            <a:r>
              <a:rPr lang="de-DE" dirty="0"/>
              <a:t>, </a:t>
            </a:r>
            <a:r>
              <a:rPr lang="de-DE" dirty="0" err="1"/>
              <a:t>Preserve</a:t>
            </a:r>
            <a:r>
              <a:rPr lang="de-DE" dirty="0"/>
              <a:t> Whole </a:t>
            </a:r>
            <a:r>
              <a:rPr lang="de-DE" dirty="0" err="1"/>
              <a:t>Object</a:t>
            </a:r>
            <a:r>
              <a:rPr lang="de-DE" dirty="0"/>
              <a:t>, und </a:t>
            </a:r>
            <a:r>
              <a:rPr lang="de-DE" dirty="0" err="1"/>
              <a:t>Replace</a:t>
            </a:r>
            <a:r>
              <a:rPr lang="de-DE" dirty="0"/>
              <a:t> </a:t>
            </a:r>
            <a:r>
              <a:rPr lang="de-DE" dirty="0" err="1"/>
              <a:t>Function</a:t>
            </a:r>
            <a:r>
              <a:rPr lang="de-DE" dirty="0"/>
              <a:t> </a:t>
            </a:r>
            <a:r>
              <a:rPr lang="de-DE" dirty="0" err="1"/>
              <a:t>with</a:t>
            </a:r>
            <a:r>
              <a:rPr lang="de-DE" dirty="0"/>
              <a:t> Command</a:t>
            </a:r>
          </a:p>
          <a:p>
            <a:r>
              <a:rPr lang="de-DE" dirty="0"/>
              <a:t>Identifikation von Code-Blöcken zur Extraktion: Suche nach Kommentaren, Bedingungen und Schleifen</a:t>
            </a:r>
          </a:p>
          <a:p>
            <a:r>
              <a:rPr lang="de-DE" dirty="0"/>
              <a:t>Einsatz von </a:t>
            </a:r>
            <a:r>
              <a:rPr lang="de-DE" dirty="0" err="1"/>
              <a:t>Refactorings</a:t>
            </a:r>
            <a:r>
              <a:rPr lang="de-DE" dirty="0"/>
              <a:t> wie </a:t>
            </a:r>
            <a:r>
              <a:rPr lang="de-DE" dirty="0" err="1"/>
              <a:t>Decompose</a:t>
            </a:r>
            <a:r>
              <a:rPr lang="de-DE" dirty="0"/>
              <a:t> </a:t>
            </a:r>
            <a:r>
              <a:rPr lang="de-DE" dirty="0" err="1"/>
              <a:t>Conditional</a:t>
            </a:r>
            <a:r>
              <a:rPr lang="de-DE" dirty="0"/>
              <a:t>, </a:t>
            </a:r>
            <a:r>
              <a:rPr lang="de-DE" dirty="0" err="1"/>
              <a:t>Replace</a:t>
            </a:r>
            <a:r>
              <a:rPr lang="de-DE" dirty="0"/>
              <a:t> </a:t>
            </a:r>
            <a:r>
              <a:rPr lang="de-DE" dirty="0" err="1"/>
              <a:t>Conditional</a:t>
            </a:r>
            <a:r>
              <a:rPr lang="de-DE" dirty="0"/>
              <a:t> </a:t>
            </a:r>
            <a:r>
              <a:rPr lang="de-DE" dirty="0" err="1"/>
              <a:t>with</a:t>
            </a:r>
            <a:r>
              <a:rPr lang="de-DE" dirty="0"/>
              <a:t> </a:t>
            </a:r>
            <a:r>
              <a:rPr lang="de-DE" dirty="0" err="1"/>
              <a:t>Polymorphism</a:t>
            </a:r>
            <a:r>
              <a:rPr lang="de-DE" dirty="0"/>
              <a:t>, und Split Loop zur Vereinfachung von Bedingungen und Schleifen</a:t>
            </a:r>
          </a:p>
        </p:txBody>
      </p:sp>
    </p:spTree>
    <p:extLst>
      <p:ext uri="{BB962C8B-B14F-4D97-AF65-F5344CB8AC3E}">
        <p14:creationId xmlns:p14="http://schemas.microsoft.com/office/powerpoint/2010/main" val="488046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Früher lag der Fokus auf der Übergabe von Parametern, um Probleme mit globalen Daten zu vermeiden</a:t>
            </a:r>
          </a:p>
          <a:p>
            <a:r>
              <a:rPr lang="de-DE" dirty="0"/>
              <a:t>Global Data ist böse</a:t>
            </a:r>
          </a:p>
          <a:p>
            <a:r>
              <a:rPr lang="de-DE" dirty="0"/>
              <a:t>Lange Parameterlisten können verwirrend sein</a:t>
            </a:r>
          </a:p>
          <a:p>
            <a:r>
              <a:rPr lang="de-DE" dirty="0"/>
              <a:t>Techniken wie Ersetzen von Parametern durch Abfragen, Ganze Objekte erhalten und Einführung von Parameterobjekten vereinfachen die Parameterübergabe</a:t>
            </a:r>
          </a:p>
          <a:p>
            <a:r>
              <a:rPr lang="de-DE" dirty="0"/>
              <a:t>Die Verwendung von Klassen reduziert die Größe der Parameterlisten, insbesondere wenn Funktionen gemeinsame Parameter haben</a:t>
            </a:r>
          </a:p>
          <a:p>
            <a:r>
              <a:rPr lang="de-DE" dirty="0"/>
              <a:t>Das Kombinieren von Funktionen in Klassen führt zu einem Satz von teilweise angewandten Funktionen, was besonders für die funktionale Programmierung nützlich ist</a:t>
            </a:r>
          </a:p>
          <a:p>
            <a:endParaRPr lang="de-DE" dirty="0"/>
          </a:p>
        </p:txBody>
      </p:sp>
    </p:spTree>
    <p:extLst>
      <p:ext uri="{BB962C8B-B14F-4D97-AF65-F5344CB8AC3E}">
        <p14:creationId xmlns:p14="http://schemas.microsoft.com/office/powerpoint/2010/main" val="1022172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Warnung vor globalen Daten seit den Anfängen der Softwareentwicklung</a:t>
            </a:r>
          </a:p>
          <a:p>
            <a:r>
              <a:rPr lang="en-US" dirty="0"/>
              <a:t>invented by demons from the fourth plane of hell</a:t>
            </a:r>
            <a:endParaRPr lang="de-DE" dirty="0"/>
          </a:p>
          <a:p>
            <a:r>
              <a:rPr lang="de-DE" dirty="0"/>
              <a:t>Globale Daten gelten als Quelle vieler Probleme, da sie von überall im Code geändert werden können</a:t>
            </a:r>
          </a:p>
          <a:p>
            <a:r>
              <a:rPr lang="de-DE" dirty="0"/>
              <a:t>Hauptproblem: Schwierigkeit, Fehler in globalen Daten zu finden, da sie von überall im Code beeinflusst werden können</a:t>
            </a:r>
          </a:p>
          <a:p>
            <a:r>
              <a:rPr lang="de-DE" dirty="0"/>
              <a:t>Hauptverteidigung: Einkapselung von Variablen (</a:t>
            </a:r>
            <a:r>
              <a:rPr lang="de-DE" dirty="0" err="1"/>
              <a:t>Encapsulate</a:t>
            </a:r>
            <a:r>
              <a:rPr lang="de-DE" dirty="0"/>
              <a:t> Variable, 132) als erster Schritt zur Kontrolle von Datenzugriff und -änderungen</a:t>
            </a:r>
          </a:p>
          <a:p>
            <a:r>
              <a:rPr lang="de-DE" dirty="0"/>
              <a:t>Wichtig, den Umfang globaler Daten so weit wie möglich zu begrenzen, um ihre Auswirkungen zu kontrollieren</a:t>
            </a:r>
          </a:p>
          <a:p>
            <a:r>
              <a:rPr lang="de-DE" dirty="0"/>
              <a:t>Besonders problematisch sind veränderbare globale Daten, während statische globale Daten relativ sicher sind, sofern ihre Unveränderlichkeit garantiert ist</a:t>
            </a:r>
          </a:p>
          <a:p>
            <a:r>
              <a:rPr lang="de-DE" dirty="0"/>
              <a:t>Wichtig, auch kleine Mengen globaler Daten zu isolieren, um mit Änderungen bei der Softwareentwicklung umgehen zu können</a:t>
            </a:r>
          </a:p>
          <a:p>
            <a:endParaRPr lang="de-DE" dirty="0"/>
          </a:p>
        </p:txBody>
      </p:sp>
    </p:spTree>
    <p:extLst>
      <p:ext uri="{BB962C8B-B14F-4D97-AF65-F5344CB8AC3E}">
        <p14:creationId xmlns:p14="http://schemas.microsoft.com/office/powerpoint/2010/main" val="1661379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Veränderungen an Daten können zu unerwarteten Konsequenzen und schwerwiegenden Fehlern führen</a:t>
            </a:r>
          </a:p>
          <a:p>
            <a:r>
              <a:rPr lang="de-DE" dirty="0"/>
              <a:t>Funktional programmierende Schulen betonen, dass Daten nicht verändert werden sollten, sondern Änderungen immer eine neue Kopie der Datenstruktur zurückgeben sollten, während die alte Datenstruktur unverändert bleibt</a:t>
            </a:r>
          </a:p>
          <a:p>
            <a:r>
              <a:rPr lang="de-DE" dirty="0"/>
              <a:t>Obwohl viele von uns in Sprachen arbeiten, die Veränderungen von Variablen zulassen, sollten wir die Vorteile der Unveränderlichkeit nicht ignorieren</a:t>
            </a:r>
          </a:p>
          <a:p>
            <a:r>
              <a:rPr lang="de-DE" dirty="0"/>
              <a:t>Maßnahmen zur Risikominimierung bei unbeschränkten Datenaktualisierungen: Einkapselung von Variablen, Aufteilung von Variablen, Verschieben von Logik aus dem Update-Code, Trennung von Abfrage und Modifikator in APIs, Entfernen von Setzungsmethoden</a:t>
            </a:r>
          </a:p>
          <a:p>
            <a:r>
              <a:rPr lang="de-DE" dirty="0"/>
              <a:t>Vermeidung von mutablem Daten, wenn diese anderswo berechnet werden können, durch Ersetzen von abgeleiteten Variablen durch Abfragen</a:t>
            </a:r>
          </a:p>
          <a:p>
            <a:r>
              <a:rPr lang="de-DE" dirty="0"/>
              <a:t>Risiko von mutablem Daten steigt mit ihrem Umfang: Begrenzung des Aktualisierungscodes, Ersetzen von Datenstrukturen anstatt sie zu modifizieren, insbesondere bei intern strukturierten Daten</a:t>
            </a:r>
          </a:p>
          <a:p>
            <a:endParaRPr lang="de-DE" dirty="0"/>
          </a:p>
        </p:txBody>
      </p:sp>
    </p:spTree>
    <p:extLst>
      <p:ext uri="{BB962C8B-B14F-4D97-AF65-F5344CB8AC3E}">
        <p14:creationId xmlns:p14="http://schemas.microsoft.com/office/powerpoint/2010/main" val="3376050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Ziel der Modularisierung ist die Trennung des Codes in Zonen zur Maximierung der internen Interaktion und Minimierung der Interaktion zwischen Zonen.</a:t>
            </a:r>
          </a:p>
          <a:p>
            <a:r>
              <a:rPr lang="de-DE" dirty="0"/>
              <a:t>Ein klassisches Beispiel für Feature-</a:t>
            </a:r>
            <a:r>
              <a:rPr lang="de-DE" dirty="0" err="1"/>
              <a:t>Envy</a:t>
            </a:r>
            <a:r>
              <a:rPr lang="de-DE" dirty="0"/>
              <a:t> tritt auf, wenn eine Funktion in einem Modul mehr Zeit damit verbringt, mit Funktionen oder Daten in einem anderen Modul zu kommunizieren als mit Funktionen im eigenen Modul.</a:t>
            </a:r>
          </a:p>
          <a:p>
            <a:r>
              <a:rPr lang="de-DE" dirty="0"/>
              <a:t>Lösung: Verwende "Move </a:t>
            </a:r>
            <a:r>
              <a:rPr lang="de-DE" dirty="0" err="1"/>
              <a:t>Function</a:t>
            </a:r>
            <a:r>
              <a:rPr lang="de-DE" dirty="0"/>
              <a:t>" (198), um die Funktion zum entsprechenden Datenbereich zu verschieben.</a:t>
            </a:r>
          </a:p>
          <a:p>
            <a:r>
              <a:rPr lang="de-DE" dirty="0"/>
              <a:t>In einigen Fällen leidet nur ein Teil einer Funktion an Feature-</a:t>
            </a:r>
            <a:r>
              <a:rPr lang="de-DE" dirty="0" err="1"/>
              <a:t>Envy</a:t>
            </a:r>
            <a:r>
              <a:rPr lang="de-DE" dirty="0"/>
              <a:t>. In diesem Fall verwende "</a:t>
            </a:r>
            <a:r>
              <a:rPr lang="de-DE" dirty="0" err="1"/>
              <a:t>Extract</a:t>
            </a:r>
            <a:r>
              <a:rPr lang="de-DE" dirty="0"/>
              <a:t> </a:t>
            </a:r>
            <a:r>
              <a:rPr lang="de-DE" dirty="0" err="1"/>
              <a:t>Function</a:t>
            </a:r>
            <a:r>
              <a:rPr lang="de-DE" dirty="0"/>
              <a:t>" (106) für den betroffenen Teil und dann "Move </a:t>
            </a:r>
            <a:r>
              <a:rPr lang="de-DE" dirty="0" err="1"/>
              <a:t>Function</a:t>
            </a:r>
            <a:r>
              <a:rPr lang="de-DE" dirty="0"/>
              <a:t>" (198), um ihm ein neues Zuhause zu geben.</a:t>
            </a:r>
          </a:p>
          <a:p>
            <a:r>
              <a:rPr lang="de-DE" dirty="0"/>
              <a:t>Wenn eine Funktion Features mehrerer Module verwendet, sollte sie in dem Modul platziert werden, das die meisten Daten enthält.</a:t>
            </a:r>
          </a:p>
          <a:p>
            <a:r>
              <a:rPr lang="de-DE" dirty="0"/>
              <a:t>Die Verwendung von Mustern wie </a:t>
            </a:r>
            <a:r>
              <a:rPr lang="de-DE" dirty="0" err="1"/>
              <a:t>Strategy</a:t>
            </a:r>
            <a:r>
              <a:rPr lang="de-DE" dirty="0"/>
              <a:t>, Visitor und </a:t>
            </a:r>
            <a:r>
              <a:rPr lang="de-DE" dirty="0" err="1"/>
              <a:t>Self</a:t>
            </a:r>
            <a:r>
              <a:rPr lang="de-DE" dirty="0"/>
              <a:t> Delegation kann helfen, divergente Änderungen zu bekämpfen, indem sie das Verhalten isolieren, das geändert werden muss.</a:t>
            </a:r>
          </a:p>
          <a:p>
            <a:r>
              <a:rPr lang="de-DE" dirty="0"/>
              <a:t>Grundregel: Fasse Änderungen zusammen, indem du Dinge zusammenfügst, die sich gemeinsam ändern. In Ausnahmefällen wird das Verhalten verschoben, um Änderungen an einem Ort zu halten.</a:t>
            </a:r>
          </a:p>
          <a:p>
            <a:endParaRPr lang="de-DE" dirty="0"/>
          </a:p>
        </p:txBody>
      </p:sp>
    </p:spTree>
    <p:extLst>
      <p:ext uri="{BB962C8B-B14F-4D97-AF65-F5344CB8AC3E}">
        <p14:creationId xmlns:p14="http://schemas.microsoft.com/office/powerpoint/2010/main" val="3377025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Klassen mit zu vielen Feldern zeigen oft, dass sie zu viel tun, und dies führt häufig zu dupliziertem Code.</a:t>
            </a:r>
          </a:p>
          <a:p>
            <a:r>
              <a:rPr lang="de-DE" dirty="0"/>
              <a:t>Mit "</a:t>
            </a:r>
            <a:r>
              <a:rPr lang="de-DE" dirty="0" err="1"/>
              <a:t>Extract</a:t>
            </a:r>
            <a:r>
              <a:rPr lang="de-DE" dirty="0"/>
              <a:t> Class" (182) können mehrere Variablen zu einer Komponente gebündelt werden, die sinnvoll zusammengehören.</a:t>
            </a:r>
          </a:p>
          <a:p>
            <a:r>
              <a:rPr lang="de-DE" dirty="0"/>
              <a:t>Klassen, die nicht alle ihre Felder immer verwenden, bieten ebenfalls Möglichkeiten für Extraktionen.</a:t>
            </a:r>
          </a:p>
          <a:p>
            <a:r>
              <a:rPr lang="de-DE" dirty="0"/>
              <a:t>Eine Klasse mit zu viel Code ist ein Nährboden für duplizierten Code und Chaos.</a:t>
            </a:r>
          </a:p>
          <a:p>
            <a:r>
              <a:rPr lang="de-DE" dirty="0"/>
              <a:t>Redundanzen in der Klasse selbst zu eliminieren, ist eine einfache Lösung.</a:t>
            </a:r>
          </a:p>
          <a:p>
            <a:r>
              <a:rPr lang="de-DE" dirty="0"/>
              <a:t>Durch Aufteilen der Klasse gemäß den Bedürfnissen ihrer Clients können nützliche Unterklassen identifiziert und extrahiert werden.</a:t>
            </a:r>
          </a:p>
          <a:p>
            <a:endParaRPr lang="de-DE" dirty="0"/>
          </a:p>
        </p:txBody>
      </p:sp>
    </p:spTree>
    <p:extLst>
      <p:ext uri="{BB962C8B-B14F-4D97-AF65-F5344CB8AC3E}">
        <p14:creationId xmlns:p14="http://schemas.microsoft.com/office/powerpoint/2010/main" val="26193280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Kommentare sind keine schlechten Gerüche, sondern eher angenehme Duftnoten im Code.</a:t>
            </a:r>
          </a:p>
          <a:p>
            <a:r>
              <a:rPr lang="de-DE" dirty="0"/>
              <a:t>Allerdings werden Kommentare oft als Deodorant verwendet, um schlechten Code zu kaschieren.</a:t>
            </a:r>
          </a:p>
          <a:p>
            <a:r>
              <a:rPr lang="de-DE" dirty="0"/>
              <a:t>Kommentare können auf schlechten Code hinweisen und sind oft überflüssig nach dem Refactoring.</a:t>
            </a:r>
          </a:p>
          <a:p>
            <a:r>
              <a:rPr lang="de-DE" dirty="0"/>
              <a:t>Wenn Kommentare benötigt werden, um Code zu erklären, ist Refactoring oft die bessere Lösung.</a:t>
            </a:r>
          </a:p>
          <a:p>
            <a:r>
              <a:rPr lang="de-DE" dirty="0"/>
              <a:t>Kommentare sollten vermieden werden, indem der Code selbst erklärend gestaltet wird.</a:t>
            </a:r>
          </a:p>
          <a:p>
            <a:r>
              <a:rPr lang="de-DE" dirty="0"/>
              <a:t>Ein guter Zeitpunkt für Kommentare ist, wenn Zweifel bestehen oder die Motivation hinter einer Code-Entscheidung erklärt werden soll.</a:t>
            </a:r>
          </a:p>
          <a:p>
            <a:endParaRPr lang="de-DE" dirty="0"/>
          </a:p>
        </p:txBody>
      </p:sp>
    </p:spTree>
    <p:extLst>
      <p:ext uri="{BB962C8B-B14F-4D97-AF65-F5344CB8AC3E}">
        <p14:creationId xmlns:p14="http://schemas.microsoft.com/office/powerpoint/2010/main" val="2949047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1358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15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91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957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128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5352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4037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dirty="0"/>
              <a:t>Martin Fowler wurde am 18. Dezember 1963 geboren. Er lebt und arbeitet in Melrose, Massachusetts, USA</a:t>
            </a:r>
          </a:p>
          <a:p>
            <a:r>
              <a:rPr lang="de-DE" dirty="0"/>
              <a:t>Autor von mehreren Büchern, darunter "Refactoring: </a:t>
            </a:r>
            <a:r>
              <a:rPr lang="de-DE" dirty="0" err="1"/>
              <a:t>Improving</a:t>
            </a:r>
            <a:r>
              <a:rPr lang="de-DE" dirty="0"/>
              <a:t> </a:t>
            </a:r>
            <a:r>
              <a:rPr lang="de-DE" dirty="0" err="1"/>
              <a:t>the</a:t>
            </a:r>
            <a:r>
              <a:rPr lang="de-DE" dirty="0"/>
              <a:t> Design </a:t>
            </a:r>
            <a:r>
              <a:rPr lang="de-DE" dirty="0" err="1"/>
              <a:t>of</a:t>
            </a:r>
            <a:r>
              <a:rPr lang="de-DE" dirty="0"/>
              <a:t> </a:t>
            </a:r>
            <a:r>
              <a:rPr lang="de-DE" dirty="0" err="1"/>
              <a:t>Existing</a:t>
            </a:r>
            <a:r>
              <a:rPr lang="de-DE" dirty="0"/>
              <a:t> Code" und "Patterns </a:t>
            </a:r>
            <a:r>
              <a:rPr lang="de-DE" dirty="0" err="1"/>
              <a:t>of</a:t>
            </a:r>
            <a:r>
              <a:rPr lang="de-DE" dirty="0"/>
              <a:t> Enterprise </a:t>
            </a:r>
            <a:r>
              <a:rPr lang="de-DE" dirty="0" err="1"/>
              <a:t>Application</a:t>
            </a:r>
            <a:r>
              <a:rPr lang="de-DE" dirty="0"/>
              <a:t> Architecture„</a:t>
            </a:r>
          </a:p>
          <a:p>
            <a:r>
              <a:rPr lang="de-DE" dirty="0"/>
              <a:t>Erfand </a:t>
            </a:r>
            <a:r>
              <a:rPr lang="de-DE" dirty="0" err="1"/>
              <a:t>Dependency</a:t>
            </a:r>
            <a:r>
              <a:rPr lang="de-DE" dirty="0"/>
              <a:t> </a:t>
            </a:r>
            <a:r>
              <a:rPr lang="de-DE" dirty="0" err="1"/>
              <a:t>Injection</a:t>
            </a:r>
            <a:endParaRPr lang="de-DE" dirty="0"/>
          </a:p>
          <a:p>
            <a:r>
              <a:rPr lang="de-DE" dirty="0"/>
              <a:t>Arbeitet bei </a:t>
            </a:r>
            <a:r>
              <a:rPr lang="de-DE" dirty="0" err="1"/>
              <a:t>ThoughtWorks</a:t>
            </a:r>
            <a:r>
              <a:rPr lang="de-DE" dirty="0"/>
              <a:t>, einem globalen Software-Consulting-Unternehmen</a:t>
            </a:r>
          </a:p>
          <a:p>
            <a:pPr lvl="1"/>
            <a:r>
              <a:rPr lang="de-DE" dirty="0" err="1"/>
              <a:t>Selenium</a:t>
            </a:r>
            <a:r>
              <a:rPr lang="de-DE" dirty="0"/>
              <a:t>: Ein Open-Source-Tool zur Automatisierung von Webbrowser-Tests.</a:t>
            </a:r>
          </a:p>
          <a:p>
            <a:pPr lvl="1"/>
            <a:r>
              <a:rPr lang="de-DE" dirty="0" err="1"/>
              <a:t>GoCD</a:t>
            </a:r>
            <a:r>
              <a:rPr lang="de-DE" dirty="0"/>
              <a:t>: Ein Open-Source-</a:t>
            </a:r>
            <a:r>
              <a:rPr lang="de-DE" dirty="0" err="1"/>
              <a:t>Continuous</a:t>
            </a:r>
            <a:r>
              <a:rPr lang="de-DE" dirty="0"/>
              <a:t>-</a:t>
            </a:r>
            <a:r>
              <a:rPr lang="de-DE" dirty="0" err="1"/>
              <a:t>Delivery</a:t>
            </a:r>
            <a:r>
              <a:rPr lang="de-DE" dirty="0"/>
              <a:t>-Server, der entwickelt wurde, um </a:t>
            </a:r>
            <a:r>
              <a:rPr lang="de-DE" dirty="0" err="1"/>
              <a:t>Continuous</a:t>
            </a:r>
            <a:r>
              <a:rPr lang="de-DE" dirty="0"/>
              <a:t> </a:t>
            </a:r>
            <a:r>
              <a:rPr lang="de-DE" dirty="0" err="1"/>
              <a:t>Delivery</a:t>
            </a:r>
            <a:r>
              <a:rPr lang="de-DE" dirty="0"/>
              <a:t> und </a:t>
            </a:r>
            <a:r>
              <a:rPr lang="de-DE" dirty="0" err="1"/>
              <a:t>Continuous</a:t>
            </a:r>
            <a:r>
              <a:rPr lang="de-DE" dirty="0"/>
              <a:t> Integration für Projekte jeder Größe zu ermöglichen.</a:t>
            </a:r>
          </a:p>
          <a:p>
            <a:pPr lvl="1"/>
            <a:r>
              <a:rPr lang="de-DE" dirty="0"/>
              <a:t>Mingle: Ein Projektmanagement- und </a:t>
            </a:r>
            <a:r>
              <a:rPr lang="de-DE" dirty="0" err="1"/>
              <a:t>Collaboration</a:t>
            </a:r>
            <a:r>
              <a:rPr lang="de-DE" dirty="0"/>
              <a:t>-Tool, das Agile-Teams bei der Planung und Verfolgung von Projekten unterstützt.</a:t>
            </a:r>
          </a:p>
          <a:p>
            <a:pPr lvl="1"/>
            <a:r>
              <a:rPr lang="de-DE" dirty="0"/>
              <a:t>Gauge: Ein Open-Source-Testautomatisierungs-Framework, das in Zusammenarbeit mit </a:t>
            </a:r>
            <a:r>
              <a:rPr lang="de-DE" dirty="0" err="1"/>
              <a:t>ThoughtWorks</a:t>
            </a:r>
            <a:r>
              <a:rPr lang="de-DE" dirty="0"/>
              <a:t> entwickelt wurde und für die Automatisierung von Tests in verschiedenen Programmiersprachen verwendet werden kann</a:t>
            </a:r>
          </a:p>
          <a:p>
            <a:r>
              <a:rPr lang="de-DE" dirty="0"/>
              <a:t>Bekannt für seinen Beitrag zur Entwicklung von Softwareentwicklungsmethoden und –</a:t>
            </a:r>
            <a:r>
              <a:rPr lang="de-DE" dirty="0" err="1"/>
              <a:t>praktiken</a:t>
            </a:r>
            <a:endParaRPr lang="de-DE" dirty="0"/>
          </a:p>
          <a:p>
            <a:r>
              <a:rPr lang="de-DE" dirty="0"/>
              <a:t>Die vier Werte des Agile Manifests lauten:</a:t>
            </a:r>
          </a:p>
          <a:p>
            <a:pPr lvl="1"/>
            <a:r>
              <a:rPr lang="de-DE" dirty="0"/>
              <a:t>Individuen und Interaktionen mehr als Prozesse und Werkzeuge</a:t>
            </a:r>
          </a:p>
          <a:p>
            <a:pPr lvl="1"/>
            <a:r>
              <a:rPr lang="de-DE" dirty="0"/>
              <a:t>Funktionierende Software mehr als umfassende Dokumentation</a:t>
            </a:r>
          </a:p>
          <a:p>
            <a:pPr lvl="1"/>
            <a:r>
              <a:rPr lang="de-DE" dirty="0"/>
              <a:t>Zusammenarbeit mit dem Kunden mehr als Vertragsverhandlung</a:t>
            </a:r>
          </a:p>
          <a:p>
            <a:pPr lvl="1"/>
            <a:r>
              <a:rPr lang="de-DE" dirty="0"/>
              <a:t>Reagieren auf Veränderung mehr als das Befolgen eines Plans</a:t>
            </a:r>
          </a:p>
          <a:p>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005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900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de-DE" dirty="0"/>
              <a:t>Ziel: Trennung von Absicht und Implementierung für bessere Lesbarkeit und Verständnis.</a:t>
            </a:r>
          </a:p>
          <a:p>
            <a:pPr marL="171450" lvl="0" indent="-171450" algn="l" rtl="0">
              <a:spcBef>
                <a:spcPts val="0"/>
              </a:spcBef>
              <a:spcAft>
                <a:spcPts val="0"/>
              </a:spcAft>
            </a:pPr>
            <a:r>
              <a:rPr lang="de-DE" dirty="0"/>
              <a:t>Kleine Funktionen: Weniger als ein Dutzend Zeilen, oft sogar nur eine Zeile lang.</a:t>
            </a:r>
          </a:p>
          <a:p>
            <a:pPr marL="171450" lvl="0" indent="-171450" algn="l" rtl="0">
              <a:spcBef>
                <a:spcPts val="0"/>
              </a:spcBef>
              <a:spcAft>
                <a:spcPts val="0"/>
              </a:spcAft>
            </a:pPr>
            <a:r>
              <a:rPr lang="de-DE" dirty="0"/>
              <a:t>Beispiel aus Smalltalk: Methode "highlight" ruft "reverse" auf, Name ist länger als die Implementierung.</a:t>
            </a:r>
          </a:p>
          <a:p>
            <a:pPr marL="171450" lvl="0" indent="-171450" algn="l" rtl="0">
              <a:spcBef>
                <a:spcPts val="0"/>
              </a:spcBef>
              <a:spcAft>
                <a:spcPts val="0"/>
              </a:spcAft>
            </a:pPr>
            <a:r>
              <a:rPr lang="de-DE" dirty="0"/>
              <a:t>Leistungsoptimierung: Moderne Compiler arbeiten oft besser mit kurzen Funktionen.</a:t>
            </a:r>
          </a:p>
          <a:p>
            <a:pPr marL="171450" lvl="0" indent="-171450" algn="l" rtl="0">
              <a:spcBef>
                <a:spcPts val="0"/>
              </a:spcBef>
              <a:spcAft>
                <a:spcPts val="0"/>
              </a:spcAft>
            </a:pPr>
            <a:r>
              <a:rPr lang="de-DE" dirty="0"/>
              <a:t>Gute Namensgebung ist entscheidend für die Verständlichkeit des Codes.</a:t>
            </a:r>
          </a:p>
          <a:p>
            <a:pPr marL="171450" lvl="0" indent="-171450" algn="l" rtl="0">
              <a:spcBef>
                <a:spcPts val="0"/>
              </a:spcBef>
              <a:spcAft>
                <a:spcPts val="0"/>
              </a:spcAft>
            </a:pPr>
            <a:r>
              <a:rPr lang="de-DE" dirty="0"/>
              <a:t>Kommentare als Hinweise für Funktionsnamen bei der Extraktion von Codefragmenten verwenden</a:t>
            </a:r>
            <a:endParaRPr dirty="0"/>
          </a:p>
        </p:txBody>
      </p:sp>
    </p:spTree>
    <p:extLst>
      <p:ext uri="{BB962C8B-B14F-4D97-AF65-F5344CB8AC3E}">
        <p14:creationId xmlns:p14="http://schemas.microsoft.com/office/powerpoint/2010/main" val="911074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de-DE" dirty="0"/>
              <a:t>Ziel: Klarheit und einfache Lesbarkeit des Codes.</a:t>
            </a:r>
          </a:p>
          <a:p>
            <a:pPr marL="171450" lvl="0" indent="-171450" algn="l" rtl="0">
              <a:spcBef>
                <a:spcPts val="0"/>
              </a:spcBef>
              <a:spcAft>
                <a:spcPts val="0"/>
              </a:spcAft>
            </a:pPr>
            <a:r>
              <a:rPr lang="de-DE" dirty="0"/>
              <a:t>Wenn der Funktionskörper genauso klar ist wie der Name oder nach </a:t>
            </a:r>
            <a:r>
              <a:rPr lang="de-DE" dirty="0" err="1"/>
              <a:t>Refaktorisierung</a:t>
            </a:r>
            <a:r>
              <a:rPr lang="de-DE" dirty="0"/>
              <a:t> wird, wird die Funktion entfernt.</a:t>
            </a:r>
          </a:p>
          <a:p>
            <a:pPr marL="171450" lvl="0" indent="-171450" algn="l" rtl="0">
              <a:spcBef>
                <a:spcPts val="0"/>
              </a:spcBef>
              <a:spcAft>
                <a:spcPts val="0"/>
              </a:spcAft>
            </a:pPr>
            <a:r>
              <a:rPr lang="de-DE" dirty="0"/>
              <a:t>Hilfreich, um Gruppen von schlecht strukturierten Funktionen in einen großen Funktionsblock zu integrieren und dann neu zu extrahieren.</a:t>
            </a:r>
          </a:p>
          <a:p>
            <a:pPr marL="171450" lvl="0" indent="-171450" algn="l" rtl="0">
              <a:spcBef>
                <a:spcPts val="0"/>
              </a:spcBef>
              <a:spcAft>
                <a:spcPts val="0"/>
              </a:spcAft>
            </a:pPr>
            <a:r>
              <a:rPr lang="de-DE" dirty="0"/>
              <a:t>Einsatz, wenn zu viel </a:t>
            </a:r>
            <a:r>
              <a:rPr lang="de-DE" dirty="0" err="1"/>
              <a:t>Indirektion</a:t>
            </a:r>
            <a:r>
              <a:rPr lang="de-DE" dirty="0"/>
              <a:t> vorhanden ist, insbesondere wenn Funktionen nur Delegationen sind und die Lesbarkeit beeinträchtigt ist.</a:t>
            </a:r>
          </a:p>
          <a:p>
            <a:pPr marL="171450" lvl="0" indent="-171450" algn="l" rtl="0">
              <a:spcBef>
                <a:spcPts val="0"/>
              </a:spcBef>
              <a:spcAft>
                <a:spcPts val="0"/>
              </a:spcAft>
            </a:pPr>
            <a:r>
              <a:rPr lang="de-DE" dirty="0"/>
              <a:t>Durch Inline-</a:t>
            </a:r>
            <a:r>
              <a:rPr lang="de-DE" dirty="0" err="1"/>
              <a:t>Refaktorisierung</a:t>
            </a:r>
            <a:r>
              <a:rPr lang="de-DE" dirty="0"/>
              <a:t> werden nützliche Delegationen identifiziert und überflüssige entfernt.</a:t>
            </a:r>
          </a:p>
          <a:p>
            <a:pPr marL="171450" lvl="0" indent="-171450" algn="l" rtl="0">
              <a:spcBef>
                <a:spcPts val="0"/>
              </a:spcBef>
              <a:spcAft>
                <a:spcPts val="0"/>
              </a:spcAft>
            </a:pPr>
            <a:endParaRPr lang="de-DE" dirty="0"/>
          </a:p>
          <a:p>
            <a:pPr marL="171450" lvl="0" indent="-171450" algn="l" rtl="0">
              <a:spcBef>
                <a:spcPts val="0"/>
              </a:spcBef>
              <a:spcAft>
                <a:spcPts val="0"/>
              </a:spcAft>
            </a:pPr>
            <a:r>
              <a:rPr lang="en-US" dirty="0"/>
              <a:t>Check that this isn’t a polymorphic method.</a:t>
            </a:r>
          </a:p>
          <a:p>
            <a:pPr marL="171450" lvl="0" indent="-171450" algn="l" rtl="0">
              <a:spcBef>
                <a:spcPts val="0"/>
              </a:spcBef>
              <a:spcAft>
                <a:spcPts val="0"/>
              </a:spcAft>
            </a:pPr>
            <a:r>
              <a:rPr lang="en-US" dirty="0"/>
              <a:t>If this is a method in a class, and has subclasses that override it, then I can’t inline it</a:t>
            </a:r>
          </a:p>
        </p:txBody>
      </p:sp>
    </p:spTree>
    <p:extLst>
      <p:ext uri="{BB962C8B-B14F-4D97-AF65-F5344CB8AC3E}">
        <p14:creationId xmlns:p14="http://schemas.microsoft.com/office/powerpoint/2010/main" val="1678730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d29438504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d29438504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8710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b="1" dirty="0" err="1"/>
              <a:t>Extract</a:t>
            </a:r>
            <a:r>
              <a:rPr lang="de-DE" b="1" dirty="0"/>
              <a:t> Variable (Variable extrahieren)</a:t>
            </a:r>
            <a:r>
              <a:rPr lang="de-DE" dirty="0"/>
              <a:t>: Komplexe Ausdrücke können schwer zu lesen sein. Lokale Variablen helfen dabei, den Ausdruck in überschaubarere Teile zu zerlegen und die Lesbarkeit zu verbessern.</a:t>
            </a:r>
          </a:p>
          <a:p>
            <a:r>
              <a:rPr lang="de-DE" dirty="0"/>
              <a:t>Durch das Benennen von Teilen eines komplexen Ausdrucks wird das Verständnis des Zwecks erleichtert.</a:t>
            </a:r>
          </a:p>
          <a:p>
            <a:r>
              <a:rPr lang="de-DE" dirty="0"/>
              <a:t>Auch nützlich für Debugging-Zwecke, da sie einen einfachen Ankerpunkt für einen Debugger oder Print-Statement bieten.</a:t>
            </a:r>
          </a:p>
          <a:p>
            <a:r>
              <a:rPr lang="de-DE" dirty="0"/>
              <a:t>Die Entscheidung für "</a:t>
            </a:r>
            <a:r>
              <a:rPr lang="de-DE" dirty="0" err="1"/>
              <a:t>Extract</a:t>
            </a:r>
            <a:r>
              <a:rPr lang="de-DE" dirty="0"/>
              <a:t> Variable" bedeutet, einem Ausdruck im Code einen Namen hinzuzufügen.</a:t>
            </a:r>
          </a:p>
          <a:p>
            <a:r>
              <a:rPr lang="de-DE" dirty="0"/>
              <a:t>Bei der Entscheidung den Namen zu extrahieren, wird auch der Kontext berücksichtigt. Wenn der Name nur innerhalb der aktuellen Funktion sinnvoll ist, ist "</a:t>
            </a:r>
            <a:r>
              <a:rPr lang="de-DE" dirty="0" err="1"/>
              <a:t>Extract</a:t>
            </a:r>
            <a:r>
              <a:rPr lang="de-DE" dirty="0"/>
              <a:t> Variable" eine gute Wahl. Wenn der Name jedoch in einem breiteren Kontext Sinn macht, wird in Betracht gezogen, ihn auch dort verfügbar zu machen, normalerweise als Funktion.</a:t>
            </a:r>
          </a:p>
          <a:p>
            <a:r>
              <a:rPr lang="de-DE" dirty="0"/>
              <a:t>Die Verfügbarkeit des Namens in einem breiteren Kontext ermöglicht anderen Code, den Ausdruck zu nutzen, ohne ihn zu wiederholen, was zu weniger Duplizierung und einer besseren Erklärung der Absicht führt.</a:t>
            </a:r>
          </a:p>
          <a:p>
            <a:r>
              <a:rPr lang="de-DE" dirty="0"/>
              <a:t>Der Nachteil der Erweiterung des Namens in einen breiteren Kontext besteht in zusätzlichem Aufwand. Bei signifikantem Aufwand wird die Entscheidung möglicherweise auf später verschoben, wenn "</a:t>
            </a:r>
            <a:r>
              <a:rPr lang="de-DE" dirty="0" err="1"/>
              <a:t>Replace</a:t>
            </a:r>
            <a:r>
              <a:rPr lang="de-DE" dirty="0"/>
              <a:t> </a:t>
            </a:r>
            <a:r>
              <a:rPr lang="de-DE" dirty="0" err="1"/>
              <a:t>Temp</a:t>
            </a:r>
            <a:r>
              <a:rPr lang="de-DE" dirty="0"/>
              <a:t> </a:t>
            </a:r>
            <a:r>
              <a:rPr lang="de-DE" dirty="0" err="1"/>
              <a:t>with</a:t>
            </a:r>
            <a:r>
              <a:rPr lang="de-DE" dirty="0"/>
              <a:t> Query" verwendet werden kann. Wenn der Aufwand gering ist, wird der Name sofort im Code verfügbar gemacht, z. B. durch "</a:t>
            </a:r>
            <a:r>
              <a:rPr lang="de-DE" dirty="0" err="1"/>
              <a:t>Extract</a:t>
            </a:r>
            <a:r>
              <a:rPr lang="de-DE" dirty="0"/>
              <a:t> </a:t>
            </a:r>
            <a:r>
              <a:rPr lang="de-DE" dirty="0" err="1"/>
              <a:t>Function</a:t>
            </a:r>
            <a:r>
              <a:rPr lang="de-DE"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07812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b="1" dirty="0"/>
              <a:t>Inline Variable (Variable inline einfügen)</a:t>
            </a:r>
            <a:r>
              <a:rPr lang="de-DE" dirty="0"/>
              <a:t>: Variablen geben Ausdrücken innerhalb einer Funktion Namen und sind daher in der Regel eine gute Sache. Manchmal kommuniziert der Name jedoch nicht mehr als der Ausdruck selbst. In anderen Fällen kann eine Variable das Refactoring benachbarter Codezeilen behindern. In solchen Fällen kann es nützlich sein, die Variable inline einzufügen.</a:t>
            </a:r>
          </a:p>
          <a:p>
            <a:pPr marL="171450" lvl="0" indent="-171450" algn="l" rtl="0">
              <a:spcBef>
                <a:spcPts val="0"/>
              </a:spcBef>
              <a:spcAft>
                <a:spcPts val="0"/>
              </a:spcAft>
            </a:pPr>
            <a:endParaRPr lang="de-DE" dirty="0"/>
          </a:p>
          <a:p>
            <a:pPr marL="171450" lvl="0" indent="-171450" algn="l" rtl="0">
              <a:spcBef>
                <a:spcPts val="0"/>
              </a:spcBef>
              <a:spcAft>
                <a:spcPts val="0"/>
              </a:spcAft>
            </a:pPr>
            <a:r>
              <a:rPr lang="de-DE" dirty="0"/>
              <a:t>Prüfen Sie, ob die rechte Seite der Zuweisung frei von Nebeneffekten ist.</a:t>
            </a:r>
          </a:p>
          <a:p>
            <a:pPr marL="171450" lvl="0" indent="-171450" algn="l" rtl="0">
              <a:spcBef>
                <a:spcPts val="0"/>
              </a:spcBef>
              <a:spcAft>
                <a:spcPts val="0"/>
              </a:spcAft>
            </a:pPr>
            <a:r>
              <a:rPr lang="de-DE" dirty="0"/>
              <a:t>Wenn die Variable nicht bereits als unveränderlich deklariert ist, tun Sie dies und testen Sie. Dadurch wird sichergestellt, dass die Variable nur einmal zugewiesen wird.</a:t>
            </a:r>
            <a:endParaRPr dirty="0"/>
          </a:p>
        </p:txBody>
      </p:sp>
    </p:spTree>
    <p:extLst>
      <p:ext uri="{BB962C8B-B14F-4D97-AF65-F5344CB8AC3E}">
        <p14:creationId xmlns:p14="http://schemas.microsoft.com/office/powerpoint/2010/main" val="1939709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b="1" dirty="0"/>
              <a:t>Datenmanipulation und Funktionen</a:t>
            </a:r>
            <a:r>
              <a:rPr lang="de-DE" dirty="0"/>
              <a:t>: Beim Refactoring geht es darum, die Elemente unserer Programme zu manipulieren. Daten sind dabei umständlicher zu manipulieren als Funktionen. Funktionen können leicht umbenannt oder verschoben werden, während die alte Funktion als </a:t>
            </a:r>
            <a:r>
              <a:rPr lang="de-DE" dirty="0" err="1"/>
              <a:t>Weiterleitungs­Funktion</a:t>
            </a:r>
            <a:r>
              <a:rPr lang="de-DE" dirty="0"/>
              <a:t> intakt bleibt, um den Übergang zu erleichtern.</a:t>
            </a:r>
          </a:p>
          <a:p>
            <a:r>
              <a:rPr lang="de-DE" b="1" dirty="0"/>
              <a:t>Umständlichkeit der Datenmanipulation</a:t>
            </a:r>
            <a:r>
              <a:rPr lang="de-DE" dirty="0"/>
              <a:t>: Im Gegensatz zu Funktionen ist das Manipulieren von Daten schwieriger, da alle Verweise auf die Daten in einem Schritt geändert werden müssen, wenn die Daten verschoben werden, insbesondere bei globalen Daten.</a:t>
            </a:r>
          </a:p>
          <a:p>
            <a:r>
              <a:rPr lang="de-DE" b="1" dirty="0"/>
              <a:t>Wert der Datenkapselung</a:t>
            </a:r>
            <a:r>
              <a:rPr lang="de-DE" dirty="0"/>
              <a:t>: Daher ist es oft ratsam, weit verbreitete Daten zuerst zu kapseln, indem alle Zugriffe auf die Daten durch Funktionen erfolgen. Dies vereinfacht die Umstrukturierung erheblich.</a:t>
            </a:r>
          </a:p>
          <a:p>
            <a:r>
              <a:rPr lang="de-DE" b="1" dirty="0"/>
              <a:t>Bedeutung der Datenkapselung</a:t>
            </a:r>
            <a:r>
              <a:rPr lang="de-DE" dirty="0"/>
              <a:t>: Datenkapselung ermöglicht eine klare Überwachung von Änderungen und Verwendungen der Daten sowie die Implementierung von Validierungen oder Logiken für Updates.</a:t>
            </a:r>
          </a:p>
          <a:p>
            <a:r>
              <a:rPr lang="de-DE" b="1" dirty="0"/>
              <a:t>Prinzip der Datenkapselung im objektorientierten Ansatz</a:t>
            </a:r>
            <a:r>
              <a:rPr lang="de-DE" dirty="0"/>
              <a:t>: Im objektorientierten Ansatz wird Wert darauf gelegt, Daten privat zu halten. Öffentliche Felder sollten idealerweise auf private Felder reduziert werden, und einige argumentieren sogar für die Nutzung von Zugriffsfunktionen für interne Felder.</a:t>
            </a:r>
          </a:p>
          <a:p>
            <a:r>
              <a:rPr lang="de-DE" b="1" dirty="0"/>
              <a:t>Wichtigkeit der Datenkapselung bei unveränderlichen Daten</a:t>
            </a:r>
            <a:r>
              <a:rPr lang="de-DE" dirty="0"/>
              <a:t>: Die Kapselung von Daten ist bei unveränderlichen Daten weniger wichtig, da keine Validierung oder Logik vor Updates erforderlich ist und Daten frei kopiert werden können.</a:t>
            </a:r>
          </a:p>
          <a:p>
            <a:r>
              <a:rPr lang="de-DE" b="1" dirty="0"/>
              <a:t>Mächtigkeit der Unveränderlichkeit</a:t>
            </a:r>
            <a:r>
              <a:rPr lang="de-DE" dirty="0"/>
              <a:t>: Unveränderliche Daten sind ein wirksames Mittel zur Datenerhaltung und verhindern Probleme wie veraltete Daten oder fehlerhafte Referenzen.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640771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Gute Namensgebung ist entscheidend für klar verständlichen Code.</a:t>
            </a:r>
          </a:p>
          <a:p>
            <a:r>
              <a:rPr lang="de-DE" dirty="0"/>
              <a:t>Fehlerhafte Namensentscheidungen können durch Unaufmerksamkeit, verbessertes Verständnis des Problems oder sich ändernde Benutzeranforderungen entstehen.</a:t>
            </a:r>
          </a:p>
          <a:p>
            <a:r>
              <a:rPr lang="de-DE" dirty="0"/>
              <a:t>Die Bedeutung eines Namens hängt stark davon ab, wie weit verbreitet er ist.</a:t>
            </a:r>
          </a:p>
          <a:p>
            <a:r>
              <a:rPr lang="de-DE" dirty="0"/>
              <a:t>Einzeilige Lambda-Ausdrücke erlauben oft knappe Variablennamen, da der Kontext den Zweck klar macht.</a:t>
            </a:r>
          </a:p>
          <a:p>
            <a:r>
              <a:rPr lang="de-DE" dirty="0"/>
              <a:t>Bei persistenteren Feldern, die über einzelne Funktionsaufrufe hinaus bestehen, ist eine präzisere Namensgebung erforderlich.</a:t>
            </a:r>
          </a:p>
          <a:p>
            <a:r>
              <a:rPr lang="de-DE" dirty="0"/>
              <a:t>In dynamisch typisierten Sprachen wie JavaScript kann es sinnvoll sein, den Typ in den Variablennamen einzubeziehen.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142243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Gruppen von Daten, die regelmäßig zusammen auftreten, werden oft als "Data </a:t>
            </a:r>
            <a:r>
              <a:rPr lang="de-DE" dirty="0" err="1"/>
              <a:t>Clumps</a:t>
            </a:r>
            <a:r>
              <a:rPr lang="de-DE" dirty="0"/>
              <a:t>" bezeichnet.</a:t>
            </a:r>
          </a:p>
          <a:p>
            <a:r>
              <a:rPr lang="de-DE" dirty="0"/>
              <a:t>Es ist hilfreich, solche Gruppen von Daten durch eine einzige Datenstruktur zu ersetzen.</a:t>
            </a:r>
          </a:p>
          <a:p>
            <a:r>
              <a:rPr lang="de-DE" dirty="0"/>
              <a:t>Dies erleichtert die Beziehung zwischen den Daten und reduziert die Parameterlisten von Funktionen.</a:t>
            </a:r>
          </a:p>
          <a:p>
            <a:r>
              <a:rPr lang="de-DE" dirty="0"/>
              <a:t>Konsistenz wird gefördert, da alle Funktionen, die die Struktur verwenden, die gleichen Namen für ihre Elemente verwenden.</a:t>
            </a:r>
          </a:p>
          <a:p>
            <a:r>
              <a:rPr lang="de-DE" dirty="0"/>
              <a:t>Diese Art der </a:t>
            </a:r>
            <a:r>
              <a:rPr lang="de-DE" dirty="0" err="1"/>
              <a:t>Refaktorisierung</a:t>
            </a:r>
            <a:r>
              <a:rPr lang="de-DE" dirty="0"/>
              <a:t> ermöglicht tiefgreifende Änderungen im Code.</a:t>
            </a:r>
          </a:p>
          <a:p>
            <a:r>
              <a:rPr lang="de-DE" dirty="0"/>
              <a:t>Neue Strukturen können das Verhalten des Programms neu ausrichten und die Domäne vereinfachen.</a:t>
            </a:r>
          </a:p>
          <a:p>
            <a:r>
              <a:rPr lang="de-DE" dirty="0"/>
              <a:t>Die Einführung einer Parameter-Objekt-Struktur ist ein entscheidender Schritt, um diesen Prozess zu starten.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83582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de-DE" dirty="0"/>
              <a:t>Klassen sind ein grundlegendes Konstrukt in den meisten modernen Programmiersprachen.</a:t>
            </a:r>
          </a:p>
          <a:p>
            <a:pPr marL="171450" lvl="0" indent="-171450" algn="l" rtl="0">
              <a:spcBef>
                <a:spcPts val="0"/>
              </a:spcBef>
              <a:spcAft>
                <a:spcPts val="0"/>
              </a:spcAft>
            </a:pPr>
            <a:r>
              <a:rPr lang="de-DE" dirty="0"/>
              <a:t>Sie verbinden Daten und Funktionen in einer gemeinsamen Umgebung und ermöglichen die Zusammenarbeit mit anderen Programmteilen.</a:t>
            </a:r>
          </a:p>
          <a:p>
            <a:pPr marL="171450" lvl="0" indent="-171450" algn="l" rtl="0">
              <a:spcBef>
                <a:spcPts val="0"/>
              </a:spcBef>
              <a:spcAft>
                <a:spcPts val="0"/>
              </a:spcAft>
            </a:pPr>
            <a:r>
              <a:rPr lang="de-DE" dirty="0"/>
              <a:t>Wenn ich eine Gruppe von Funktionen sehe, die eng miteinander arbeiten und auf gemeinsame Daten zugreifen, bietet sich die Bildung einer Klasse an.</a:t>
            </a:r>
          </a:p>
          <a:p>
            <a:pPr marL="171450" lvl="0" indent="-171450" algn="l" rtl="0">
              <a:spcBef>
                <a:spcPts val="0"/>
              </a:spcBef>
              <a:spcAft>
                <a:spcPts val="0"/>
              </a:spcAft>
            </a:pPr>
            <a:r>
              <a:rPr lang="de-DE" dirty="0"/>
              <a:t>Die Verwendung einer Klasse macht die gemeinsame Umgebung dieser Funktionen expliziter und vereinfacht Funktionenaufrufe innerhalb des Objekts.</a:t>
            </a:r>
          </a:p>
          <a:p>
            <a:pPr marL="171450" lvl="0" indent="-171450" algn="l" rtl="0">
              <a:spcBef>
                <a:spcPts val="0"/>
              </a:spcBef>
              <a:spcAft>
                <a:spcPts val="0"/>
              </a:spcAft>
            </a:pPr>
            <a:r>
              <a:rPr lang="de-DE" dirty="0"/>
              <a:t>Es ermöglicht auch, diese Objekte an andere Teile des Systems zu übergeben.</a:t>
            </a:r>
          </a:p>
          <a:p>
            <a:pPr marL="171450" lvl="0" indent="-171450" algn="l" rtl="0">
              <a:spcBef>
                <a:spcPts val="0"/>
              </a:spcBef>
              <a:spcAft>
                <a:spcPts val="0"/>
              </a:spcAft>
            </a:pPr>
            <a:r>
              <a:rPr lang="de-DE" dirty="0"/>
              <a:t>Diese Art der </a:t>
            </a:r>
            <a:r>
              <a:rPr lang="de-DE" dirty="0" err="1"/>
              <a:t>Refaktorisierung</a:t>
            </a:r>
            <a:r>
              <a:rPr lang="de-DE" dirty="0"/>
              <a:t> bietet auch eine Gelegenheit, andere Berechnungen zu identifizieren und in Methoden der neuen Klasse zu </a:t>
            </a:r>
            <a:r>
              <a:rPr lang="de-DE" dirty="0" err="1"/>
              <a:t>refaktorisieren</a:t>
            </a:r>
            <a:r>
              <a:rPr lang="de-DE" dirty="0"/>
              <a:t>.</a:t>
            </a:r>
          </a:p>
          <a:p>
            <a:pPr marL="171450" lvl="0" indent="-171450" algn="l" rtl="0">
              <a:spcBef>
                <a:spcPts val="0"/>
              </a:spcBef>
              <a:spcAft>
                <a:spcPts val="0"/>
              </a:spcAft>
            </a:pPr>
            <a:r>
              <a:rPr lang="de-DE" dirty="0"/>
              <a:t>Klassen ermöglichen es den Clients, die Kern-Daten des Objekts zu verändern, während die Ableitungen konsistent bleiben.</a:t>
            </a:r>
          </a:p>
          <a:p>
            <a:pPr marL="171450" lvl="0" indent="-171450" algn="l" rtl="0">
              <a:spcBef>
                <a:spcPts val="0"/>
              </a:spcBef>
              <a:spcAft>
                <a:spcPts val="0"/>
              </a:spcAft>
            </a:pPr>
            <a:r>
              <a:rPr lang="de-DE" dirty="0"/>
              <a:t>Funktionen können auch in eine verschachtelte Funktion kombiniert werden, obwohl Klassen hier oft bevorzugt werden.</a:t>
            </a:r>
            <a:endParaRPr dirty="0"/>
          </a:p>
        </p:txBody>
      </p:sp>
    </p:spTree>
    <p:extLst>
      <p:ext uri="{BB962C8B-B14F-4D97-AF65-F5344CB8AC3E}">
        <p14:creationId xmlns:p14="http://schemas.microsoft.com/office/powerpoint/2010/main" val="9395565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2051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1070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50549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8425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d29438504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d2943850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007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00368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27657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87685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4969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9307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1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4868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9691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247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6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1756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2090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7685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02457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347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260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6131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470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9273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260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43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0841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3212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527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014276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8149330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60" r:id="rId8"/>
    <p:sldLayoutId id="2147483661" r:id="rId9"/>
  </p:sldLayoutIdLst>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p>
            <a:pPr lvl="0"/>
            <a:r>
              <a:rPr lang="de-DE" b="1" dirty="0"/>
              <a:t>Grundprinzipien und Konzepte von Refactoring</a:t>
            </a:r>
            <a:endParaRPr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REFACTORING DEFINIEREN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Definition: </a:t>
            </a:r>
            <a:br>
              <a:rPr lang="de-DE" dirty="0"/>
            </a:br>
            <a:r>
              <a:rPr lang="de-DE" dirty="0"/>
              <a:t>Strukturänderung von Software, um sie verständlicher und modifizierbarer zu machen, ohne das beobachtbare Verhalten zu ändern</a:t>
            </a:r>
          </a:p>
          <a:p>
            <a:endParaRPr lang="de-DE" dirty="0"/>
          </a:p>
          <a:p>
            <a:r>
              <a:rPr lang="de-DE" dirty="0"/>
              <a:t>Prozess von kleinen, Verhalten-erhaltenden Schritten</a:t>
            </a:r>
          </a:p>
          <a:p>
            <a:endParaRPr lang="de-DE" dirty="0"/>
          </a:p>
        </p:txBody>
      </p:sp>
    </p:spTree>
    <p:extLst>
      <p:ext uri="{BB962C8B-B14F-4D97-AF65-F5344CB8AC3E}">
        <p14:creationId xmlns:p14="http://schemas.microsoft.com/office/powerpoint/2010/main" val="219554337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970544" cy="3692400"/>
          </a:xfrm>
          <a:prstGeom prst="rect">
            <a:avLst/>
          </a:prstGeom>
        </p:spPr>
        <p:txBody>
          <a:bodyPr spcFirstLastPara="1" wrap="square" lIns="91425" tIns="91425" rIns="91425" bIns="91425" anchor="t" anchorCtr="0">
            <a:noAutofit/>
          </a:bodyPr>
          <a:lstStyle/>
          <a:p>
            <a:pPr marL="0" lvl="0" indent="0">
              <a:buNone/>
            </a:pPr>
            <a:r>
              <a:rPr lang="de-DE" dirty="0"/>
              <a:t>Beim Refactoring werden die Programme in kleinen Schritten geändert, so dass man im Falle eines Fehlers leicht herausfinden kann, wo der Fehler liegt.</a:t>
            </a: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78604052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p>
            <a:pPr marL="0" lvl="0" indent="0">
              <a:buNone/>
            </a:pPr>
            <a:r>
              <a:rPr lang="de-DE" b="1" dirty="0"/>
              <a:t>Hinzufügen von Funktionalität</a:t>
            </a:r>
          </a:p>
          <a:p>
            <a:pPr marL="114300" indent="0">
              <a:buNone/>
            </a:pPr>
            <a:r>
              <a:rPr lang="de-DE" dirty="0"/>
              <a:t>Keine Änderungen am bestehenden Code</a:t>
            </a:r>
          </a:p>
          <a:p>
            <a:pPr marL="114300" indent="0">
              <a:buNone/>
            </a:pPr>
            <a:r>
              <a:rPr lang="de-DE" dirty="0"/>
              <a:t>Nur Hinzufügen von neuen Fähigkeiten und Tests</a:t>
            </a:r>
          </a:p>
        </p:txBody>
      </p:sp>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lvl="0"/>
            <a:r>
              <a:rPr lang="de-DE" b="1" dirty="0"/>
              <a:t>ZWEI HÜTE</a:t>
            </a:r>
            <a:endParaRPr dirty="0"/>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t>Refactoring</a:t>
            </a:r>
            <a:endParaRPr b="1" dirty="0"/>
          </a:p>
          <a:p>
            <a:pPr marL="114300" indent="0">
              <a:buNone/>
            </a:pPr>
            <a:r>
              <a:rPr lang="de-DE" dirty="0"/>
              <a:t>Nur Code Restrukturierung</a:t>
            </a:r>
          </a:p>
          <a:p>
            <a:pPr marL="114300" indent="0">
              <a:buNone/>
            </a:pPr>
            <a:r>
              <a:rPr lang="de-DE" dirty="0"/>
              <a:t>Keine Neue Funktionalität</a:t>
            </a:r>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55764954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5272696" cy="3692400"/>
          </a:xfrm>
          <a:prstGeom prst="rect">
            <a:avLst/>
          </a:prstGeom>
        </p:spPr>
        <p:txBody>
          <a:bodyPr spcFirstLastPara="1" wrap="square" lIns="91425" tIns="91425" rIns="91425" bIns="91425" anchor="t" anchorCtr="0">
            <a:noAutofit/>
          </a:bodyPr>
          <a:lstStyle/>
          <a:p>
            <a:pPr marL="0" lvl="0" indent="0">
              <a:buNone/>
            </a:pPr>
            <a:r>
              <a:rPr lang="de-DE" dirty="0"/>
              <a:t>Wenn Sie einem Programm eine Funktion hinzufügen müssen, der Code aber nicht zweckmäßig strukturiert ist, sollten Sie das Programm zunächst überarbeiten, um das Hinzufügen der Funktion zu erleichtern, und dann die Funktion hinzufügen.</a:t>
            </a: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2491708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3.</a:t>
            </a:r>
            <a:br>
              <a:rPr lang="en" dirty="0"/>
            </a:br>
            <a:r>
              <a:rPr lang="de-DE" b="1" dirty="0"/>
              <a:t>Warum ist Refactoring notwendig?</a:t>
            </a:r>
            <a:endParaRPr dirty="0"/>
          </a:p>
        </p:txBody>
      </p:sp>
      <p:sp>
        <p:nvSpPr>
          <p:cNvPr id="3859" name="Google Shape;3859;p16"/>
          <p:cNvSpPr txBox="1">
            <a:spLocks noGrp="1"/>
          </p:cNvSpPr>
          <p:nvPr>
            <p:ph type="subTitle" idx="1"/>
          </p:nvPr>
        </p:nvSpPr>
        <p:spPr>
          <a:xfrm>
            <a:off x="685799" y="3983055"/>
            <a:ext cx="5720787" cy="784800"/>
          </a:xfrm>
          <a:prstGeom prst="rect">
            <a:avLst/>
          </a:prstGeom>
        </p:spPr>
        <p:txBody>
          <a:bodyPr spcFirstLastPara="1" wrap="square" lIns="91425" tIns="91425" rIns="91425" bIns="91425" anchor="t" anchorCtr="0">
            <a:noAutofit/>
          </a:bodyPr>
          <a:lstStyle/>
          <a:p>
            <a:pPr marL="0" lvl="0" indent="0"/>
            <a:r>
              <a:rPr lang="de-DE" dirty="0"/>
              <a:t>Zunahme von Komplexität &amp;</a:t>
            </a:r>
          </a:p>
          <a:p>
            <a:pPr marL="0" lvl="0" indent="0"/>
            <a:r>
              <a:rPr lang="de-DE" dirty="0"/>
              <a:t>Langsamerer Entwicklungsgeschwindigkeit </a:t>
            </a:r>
            <a:endParaRPr dirty="0"/>
          </a:p>
        </p:txBody>
      </p:sp>
    </p:spTree>
    <p:extLst>
      <p:ext uri="{BB962C8B-B14F-4D97-AF65-F5344CB8AC3E}">
        <p14:creationId xmlns:p14="http://schemas.microsoft.com/office/powerpoint/2010/main" val="13933949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verbessert das Design von Software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Ohne Refactoring verfällt die interne Softwarearchitektur</a:t>
            </a:r>
          </a:p>
          <a:p>
            <a:endParaRPr lang="de-DE" sz="2000" dirty="0"/>
          </a:p>
          <a:p>
            <a:r>
              <a:rPr lang="de-DE" sz="2000" dirty="0"/>
              <a:t>Kurzfristige Code-Änderungen ohne Verständnis führen zum Verlust der Struktur</a:t>
            </a:r>
          </a:p>
          <a:p>
            <a:endParaRPr lang="de-DE" sz="2000" dirty="0"/>
          </a:p>
          <a:p>
            <a:r>
              <a:rPr lang="de-DE" sz="2000" dirty="0"/>
              <a:t>Regelmäßiges Refactoring erhält die Code-Qualität</a:t>
            </a:r>
          </a:p>
          <a:p>
            <a:endParaRPr lang="de-DE" sz="2000" dirty="0"/>
          </a:p>
        </p:txBody>
      </p:sp>
    </p:spTree>
    <p:extLst>
      <p:ext uri="{BB962C8B-B14F-4D97-AF65-F5344CB8AC3E}">
        <p14:creationId xmlns:p14="http://schemas.microsoft.com/office/powerpoint/2010/main" val="135726564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982119" cy="3692400"/>
          </a:xfrm>
          <a:prstGeom prst="rect">
            <a:avLst/>
          </a:prstGeom>
        </p:spPr>
        <p:txBody>
          <a:bodyPr spcFirstLastPara="1" wrap="square" lIns="91425" tIns="91425" rIns="91425" bIns="91425" anchor="t" anchorCtr="0">
            <a:noAutofit/>
          </a:bodyPr>
          <a:lstStyle/>
          <a:p>
            <a:pPr marL="0" lvl="0" indent="0">
              <a:buNone/>
            </a:pPr>
            <a:r>
              <a:rPr lang="de-DE" dirty="0"/>
              <a:t>Befolgen Sie beim Programmieren die Camping-Regel: Verlassen Sie die Codebasis immer ordentlicher, als Sie sie vorgefunden haben.</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203425665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macht Software leichter verständlich</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Programmieren ist ein Dialog mit dem Computer, aber auch mit zukünftigen Entwicklern</a:t>
            </a:r>
          </a:p>
          <a:p>
            <a:endParaRPr lang="de-DE" sz="2000" dirty="0"/>
          </a:p>
          <a:p>
            <a:r>
              <a:rPr lang="de-DE" sz="2000" dirty="0"/>
              <a:t>Während des Programmierens geht es darum, genau das zu sagen, was ich will</a:t>
            </a:r>
          </a:p>
          <a:p>
            <a:endParaRPr lang="de-DE" sz="2000" dirty="0"/>
          </a:p>
          <a:p>
            <a:r>
              <a:rPr lang="de-DE" sz="2000" dirty="0"/>
              <a:t>Refactoring macht den Code lesbarer und verständlicher</a:t>
            </a:r>
          </a:p>
        </p:txBody>
      </p:sp>
    </p:spTree>
    <p:extLst>
      <p:ext uri="{BB962C8B-B14F-4D97-AF65-F5344CB8AC3E}">
        <p14:creationId xmlns:p14="http://schemas.microsoft.com/office/powerpoint/2010/main" val="136027325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hilft mir bei der Fehlersuche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Verständnis des Codes hilft auch beim Erkennen von Fehlern.</a:t>
            </a:r>
          </a:p>
          <a:p>
            <a:endParaRPr lang="de-DE" sz="2000" dirty="0"/>
          </a:p>
          <a:p>
            <a:r>
              <a:rPr lang="de-DE" sz="2000" dirty="0"/>
              <a:t>Refactoring fördert ein tieferes Verständnis des Codes und hilft beim Aufdecken von Bugs.</a:t>
            </a:r>
          </a:p>
          <a:p>
            <a:endParaRPr lang="de-DE" sz="2000" dirty="0"/>
          </a:p>
          <a:p>
            <a:r>
              <a:rPr lang="de-DE" sz="2000" dirty="0"/>
              <a:t>Refactoring unterstützt gute Programmiergewohnheiten </a:t>
            </a:r>
          </a:p>
        </p:txBody>
      </p:sp>
    </p:spTree>
    <p:extLst>
      <p:ext uri="{BB962C8B-B14F-4D97-AF65-F5344CB8AC3E}">
        <p14:creationId xmlns:p14="http://schemas.microsoft.com/office/powerpoint/2010/main" val="303180820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hilft mir, schneller zu programmieren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Refactoring ermöglicht schnellere Code-Entwicklung</a:t>
            </a:r>
          </a:p>
          <a:p>
            <a:endParaRPr lang="de-DE" sz="2000" dirty="0"/>
          </a:p>
          <a:p>
            <a:r>
              <a:rPr lang="de-DE" sz="2000" dirty="0"/>
              <a:t>Bessere interne Gestaltung, Lesbarkeit und Reduzierung von Fehlern verbessern die Qualität</a:t>
            </a:r>
          </a:p>
          <a:p>
            <a:endParaRPr lang="de-DE" sz="2000" dirty="0"/>
          </a:p>
          <a:p>
            <a:endParaRPr lang="de-DE" sz="2000" dirty="0"/>
          </a:p>
          <a:p>
            <a:endParaRPr lang="de-DE" sz="2000" dirty="0"/>
          </a:p>
        </p:txBody>
      </p:sp>
    </p:spTree>
    <p:extLst>
      <p:ext uri="{BB962C8B-B14F-4D97-AF65-F5344CB8AC3E}">
        <p14:creationId xmlns:p14="http://schemas.microsoft.com/office/powerpoint/2010/main" val="162136154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668950"/>
            <a:ext cx="373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H</a:t>
            </a:r>
            <a:r>
              <a:rPr lang="de-DE" sz="6000" dirty="0"/>
              <a:t>ALLO</a:t>
            </a:r>
            <a:r>
              <a:rPr lang="en" sz="6000" dirty="0"/>
              <a:t>!</a:t>
            </a:r>
            <a:endParaRPr sz="6000" dirty="0"/>
          </a:p>
        </p:txBody>
      </p:sp>
      <p:sp>
        <p:nvSpPr>
          <p:cNvPr id="3851" name="Google Shape;3851;p15"/>
          <p:cNvSpPr txBox="1">
            <a:spLocks noGrp="1"/>
          </p:cNvSpPr>
          <p:nvPr>
            <p:ph type="subTitle" idx="4294967295"/>
          </p:nvPr>
        </p:nvSpPr>
        <p:spPr>
          <a:xfrm>
            <a:off x="3319625" y="1968723"/>
            <a:ext cx="3731400" cy="2487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latin typeface="Titillium Web"/>
                <a:ea typeface="Titillium Web"/>
                <a:cs typeface="Titillium Web"/>
                <a:sym typeface="Titillium Web"/>
              </a:rPr>
              <a:t>Ich bin Jan Birkmann</a:t>
            </a:r>
            <a:endParaRPr b="1" dirty="0">
              <a:latin typeface="Titillium Web"/>
              <a:ea typeface="Titillium Web"/>
              <a:cs typeface="Titillium Web"/>
              <a:sym typeface="Titillium Web"/>
            </a:endParaRPr>
          </a:p>
          <a:p>
            <a:pPr marL="0" lvl="0" indent="0">
              <a:buClr>
                <a:schemeClr val="dk1"/>
              </a:buClr>
              <a:buSzPts val="1100"/>
              <a:buNone/>
            </a:pPr>
            <a:r>
              <a:rPr lang="de-DE" dirty="0"/>
              <a:t>Im digitalen Dschungel &amp;</a:t>
            </a:r>
            <a:br>
              <a:rPr lang="de-DE" dirty="0"/>
            </a:br>
            <a:r>
              <a:rPr lang="de-DE" dirty="0"/>
              <a:t>in den Wäldern zuhause</a:t>
            </a:r>
            <a:endParaRPr b="1" dirty="0"/>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Design-Ausdauer-Hypothese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pic>
        <p:nvPicPr>
          <p:cNvPr id="8" name="Picture 7">
            <a:extLst>
              <a:ext uri="{FF2B5EF4-FFF2-40B4-BE49-F238E27FC236}">
                <a16:creationId xmlns:a16="http://schemas.microsoft.com/office/drawing/2014/main" id="{E8A599AE-8DAA-4F13-A57C-BA99DA11866E}"/>
              </a:ext>
            </a:extLst>
          </p:cNvPr>
          <p:cNvPicPr>
            <a:picLocks noChangeAspect="1"/>
          </p:cNvPicPr>
          <p:nvPr/>
        </p:nvPicPr>
        <p:blipFill>
          <a:blip r:embed="rId3"/>
          <a:stretch>
            <a:fillRect/>
          </a:stretch>
        </p:blipFill>
        <p:spPr>
          <a:xfrm>
            <a:off x="1038044" y="1750602"/>
            <a:ext cx="4969217" cy="3011838"/>
          </a:xfrm>
          <a:prstGeom prst="rect">
            <a:avLst/>
          </a:prstGeom>
        </p:spPr>
      </p:pic>
    </p:spTree>
    <p:extLst>
      <p:ext uri="{BB962C8B-B14F-4D97-AF65-F5344CB8AC3E}">
        <p14:creationId xmlns:p14="http://schemas.microsoft.com/office/powerpoint/2010/main" val="195853085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4.</a:t>
            </a:r>
            <a:br>
              <a:rPr lang="en" dirty="0"/>
            </a:br>
            <a:r>
              <a:rPr lang="de-DE" b="1" dirty="0"/>
              <a:t>Wann ist Refactoring notwendig?</a:t>
            </a:r>
            <a:endParaRPr dirty="0"/>
          </a:p>
        </p:txBody>
      </p:sp>
      <p:sp>
        <p:nvSpPr>
          <p:cNvPr id="3859" name="Google Shape;3859;p16"/>
          <p:cNvSpPr txBox="1">
            <a:spLocks noGrp="1"/>
          </p:cNvSpPr>
          <p:nvPr>
            <p:ph type="subTitle" idx="1"/>
          </p:nvPr>
        </p:nvSpPr>
        <p:spPr>
          <a:xfrm>
            <a:off x="685799" y="3983055"/>
            <a:ext cx="5720787" cy="784800"/>
          </a:xfrm>
          <a:prstGeom prst="rect">
            <a:avLst/>
          </a:prstGeom>
        </p:spPr>
        <p:txBody>
          <a:bodyPr spcFirstLastPara="1" wrap="square" lIns="91425" tIns="91425" rIns="91425" bIns="91425" anchor="t" anchorCtr="0">
            <a:noAutofit/>
          </a:bodyPr>
          <a:lstStyle/>
          <a:p>
            <a:pPr marL="0" lvl="0" indent="0"/>
            <a:r>
              <a:rPr lang="de-DE" dirty="0"/>
              <a:t>Zunahme von Komplexität &amp;</a:t>
            </a:r>
          </a:p>
          <a:p>
            <a:pPr marL="0" lvl="0" indent="0"/>
            <a:r>
              <a:rPr lang="de-DE" dirty="0"/>
              <a:t>Langsamerer Entwicklungsgeschwindigkeit </a:t>
            </a:r>
            <a:endParaRPr dirty="0"/>
          </a:p>
        </p:txBody>
      </p:sp>
    </p:spTree>
    <p:extLst>
      <p:ext uri="{BB962C8B-B14F-4D97-AF65-F5344CB8AC3E}">
        <p14:creationId xmlns:p14="http://schemas.microsoft.com/office/powerpoint/2010/main" val="230948376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Vorbereitendes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Die beste Zeit zum Refactoring ist kurz vor dem Hinzufügen einer neuen Funktion zum Code</a:t>
            </a:r>
          </a:p>
          <a:p>
            <a:endParaRPr lang="de-DE" sz="2000" dirty="0"/>
          </a:p>
          <a:p>
            <a:r>
              <a:rPr lang="de-DE" sz="2000" dirty="0"/>
              <a:t>Durch Refactoring kann ich vorhandenen Code strukturieren, um zukünftige Arbeit zu erleichtern</a:t>
            </a:r>
          </a:p>
          <a:p>
            <a:endParaRPr lang="de-DE" sz="2000" dirty="0"/>
          </a:p>
          <a:p>
            <a:endParaRPr lang="de-DE" sz="2000" dirty="0"/>
          </a:p>
        </p:txBody>
      </p:sp>
    </p:spTree>
    <p:extLst>
      <p:ext uri="{BB962C8B-B14F-4D97-AF65-F5344CB8AC3E}">
        <p14:creationId xmlns:p14="http://schemas.microsoft.com/office/powerpoint/2010/main" val="16690958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Umfassendes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a:xfrm>
            <a:off x="718300" y="1733550"/>
            <a:ext cx="6967290" cy="2980500"/>
          </a:xfrm>
        </p:spPr>
        <p:txBody>
          <a:bodyPr/>
          <a:lstStyle/>
          <a:p>
            <a:r>
              <a:rPr lang="de-DE" sz="2000" dirty="0"/>
              <a:t>Bevor ich Code ändere, muss ich verstehen, was er tut</a:t>
            </a:r>
          </a:p>
          <a:p>
            <a:endParaRPr lang="de-DE" sz="2000" dirty="0"/>
          </a:p>
          <a:p>
            <a:r>
              <a:rPr lang="de-DE" sz="2000" dirty="0"/>
              <a:t>Refactoring hilft, das Verständnis des Codes sofort offensichtlich zu machen</a:t>
            </a:r>
          </a:p>
          <a:p>
            <a:endParaRPr lang="de-DE" sz="2000" dirty="0"/>
          </a:p>
          <a:p>
            <a:endParaRPr lang="de-DE" sz="2000" dirty="0"/>
          </a:p>
        </p:txBody>
      </p:sp>
    </p:spTree>
    <p:extLst>
      <p:ext uri="{BB962C8B-B14F-4D97-AF65-F5344CB8AC3E}">
        <p14:creationId xmlns:p14="http://schemas.microsoft.com/office/powerpoint/2010/main" val="216928493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Verständnis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1800" dirty="0"/>
              <a:t>Unnötig komplexe Logik oder fast identische Funktionen können durch eine </a:t>
            </a:r>
            <a:r>
              <a:rPr lang="de-DE" sz="1800" dirty="0" err="1"/>
              <a:t>parameterisierte</a:t>
            </a:r>
            <a:r>
              <a:rPr lang="de-DE" sz="1800" dirty="0"/>
              <a:t> Funktion ersetzt werden</a:t>
            </a:r>
          </a:p>
          <a:p>
            <a:endParaRPr lang="de-DE" sz="1800" dirty="0"/>
          </a:p>
          <a:p>
            <a:r>
              <a:rPr lang="de-DE" sz="1800" dirty="0"/>
              <a:t>Wenn möglich, verbessere ich den Code sofort. Andernfalls mache ich eine Notiz und behebe es später</a:t>
            </a:r>
          </a:p>
          <a:p>
            <a:endParaRPr lang="de-DE" sz="1800" dirty="0"/>
          </a:p>
          <a:p>
            <a:endParaRPr lang="de-DE" sz="1800" dirty="0"/>
          </a:p>
        </p:txBody>
      </p:sp>
    </p:spTree>
    <p:extLst>
      <p:ext uri="{BB962C8B-B14F-4D97-AF65-F5344CB8AC3E}">
        <p14:creationId xmlns:p14="http://schemas.microsoft.com/office/powerpoint/2010/main" val="8046389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Geplantes und opportunistisches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a:xfrm>
            <a:off x="718300" y="1733550"/>
            <a:ext cx="7088824" cy="2980500"/>
          </a:xfrm>
        </p:spPr>
        <p:txBody>
          <a:bodyPr/>
          <a:lstStyle/>
          <a:p>
            <a:r>
              <a:rPr lang="de-DE" sz="1800" dirty="0"/>
              <a:t>Guter Code erfordert kontinuierliches Refactoring, nicht nur Fehlerkorrekturen</a:t>
            </a:r>
          </a:p>
          <a:p>
            <a:endParaRPr lang="de-DE" sz="1800" dirty="0"/>
          </a:p>
          <a:p>
            <a:r>
              <a:rPr lang="de-DE" sz="1800" dirty="0"/>
              <a:t>Softwareentwicklung ist iterativ, der Code wird kontinuierlich angepasst</a:t>
            </a:r>
          </a:p>
          <a:p>
            <a:endParaRPr lang="de-DE" sz="1800" dirty="0"/>
          </a:p>
        </p:txBody>
      </p:sp>
    </p:spTree>
    <p:extLst>
      <p:ext uri="{BB962C8B-B14F-4D97-AF65-F5344CB8AC3E}">
        <p14:creationId xmlns:p14="http://schemas.microsoft.com/office/powerpoint/2010/main" val="3658482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369871" cy="3692400"/>
          </a:xfrm>
          <a:prstGeom prst="rect">
            <a:avLst/>
          </a:prstGeom>
        </p:spPr>
        <p:txBody>
          <a:bodyPr spcFirstLastPara="1" wrap="square" lIns="91425" tIns="91425" rIns="91425" bIns="91425" anchor="t" anchorCtr="0">
            <a:noAutofit/>
          </a:bodyPr>
          <a:lstStyle/>
          <a:p>
            <a:pPr marL="0" lvl="0" indent="0">
              <a:buNone/>
            </a:pPr>
            <a:r>
              <a:rPr lang="de-DE" dirty="0"/>
              <a:t>Man muss </a:t>
            </a:r>
            <a:r>
              <a:rPr lang="de-DE" dirty="0" err="1"/>
              <a:t>refaktorisieren</a:t>
            </a:r>
            <a:r>
              <a:rPr lang="de-DE" dirty="0"/>
              <a:t>, wenn man auf hässlichen Code stößt - aber auch exzellenter Code braucht eine Menge </a:t>
            </a:r>
            <a:r>
              <a:rPr lang="de-DE" dirty="0" err="1"/>
              <a:t>Refaktorierung</a:t>
            </a:r>
            <a:r>
              <a:rPr lang="de-DE" dirty="0"/>
              <a:t>.</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6063319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Langfristiges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a:xfrm>
            <a:off x="718299" y="1733550"/>
            <a:ext cx="6851543" cy="2980500"/>
          </a:xfrm>
        </p:spPr>
        <p:txBody>
          <a:bodyPr/>
          <a:lstStyle/>
          <a:p>
            <a:r>
              <a:rPr lang="de-DE" sz="1800" dirty="0"/>
              <a:t>Meisten Refactoring-Aufgaben dauern nur wenige Minuten bis Stunden</a:t>
            </a:r>
          </a:p>
          <a:p>
            <a:endParaRPr lang="de-DE" sz="1800" dirty="0"/>
          </a:p>
          <a:p>
            <a:r>
              <a:rPr lang="de-DE" sz="1800" dirty="0"/>
              <a:t>Größere Refactoring-Aufwände können Wochen dauern</a:t>
            </a:r>
          </a:p>
          <a:p>
            <a:endParaRPr lang="de-DE" sz="1800" dirty="0"/>
          </a:p>
          <a:p>
            <a:r>
              <a:rPr lang="de-DE" sz="1800" dirty="0"/>
              <a:t>Kleine Schritte im Refactoring-Prozess ermöglichen es, das System schrittweise zu verbessern, ohne es zu brechen</a:t>
            </a:r>
          </a:p>
        </p:txBody>
      </p:sp>
    </p:spTree>
    <p:extLst>
      <p:ext uri="{BB962C8B-B14F-4D97-AF65-F5344CB8AC3E}">
        <p14:creationId xmlns:p14="http://schemas.microsoft.com/office/powerpoint/2010/main" val="8037871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im Rahmen eines</a:t>
            </a:r>
            <a:br>
              <a:rPr lang="de-DE" b="1" dirty="0"/>
            </a:br>
            <a:r>
              <a:rPr lang="de-DE" b="1" dirty="0"/>
              <a:t>Code-Review</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1800" dirty="0"/>
              <a:t>Regelmäßige Code-Reviews sind essentiell für Wissenstransfer und klaren Code</a:t>
            </a:r>
          </a:p>
          <a:p>
            <a:endParaRPr lang="de-DE" sz="1800" dirty="0"/>
          </a:p>
          <a:p>
            <a:r>
              <a:rPr lang="de-DE" sz="1800" dirty="0"/>
              <a:t>Code-Reviews ermöglichen erfahrenen Entwicklern, ihr Wissen an weniger Erfahrene weiterzugeben</a:t>
            </a:r>
          </a:p>
          <a:p>
            <a:endParaRPr lang="de-DE" sz="1800" dirty="0"/>
          </a:p>
          <a:p>
            <a:r>
              <a:rPr lang="de-DE" sz="1800" dirty="0"/>
              <a:t>Direkte Zusammenarbeit zwischen Autor und Reviewer ist oft effektiver als isolierte Begutachtung</a:t>
            </a:r>
          </a:p>
          <a:p>
            <a:endParaRPr lang="de-DE" sz="1800" dirty="0"/>
          </a:p>
          <a:p>
            <a:endParaRPr lang="de-DE" sz="1800" dirty="0"/>
          </a:p>
          <a:p>
            <a:endParaRPr lang="de-DE" sz="1800" dirty="0"/>
          </a:p>
        </p:txBody>
      </p:sp>
    </p:spTree>
    <p:extLst>
      <p:ext uri="{BB962C8B-B14F-4D97-AF65-F5344CB8AC3E}">
        <p14:creationId xmlns:p14="http://schemas.microsoft.com/office/powerpoint/2010/main" val="57364394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Was sage ich meinem Vorgesetzten?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Fehlerkorrektur oder unproduktive Arbeit</a:t>
            </a:r>
          </a:p>
          <a:p>
            <a:endParaRPr lang="de-DE" dirty="0"/>
          </a:p>
          <a:p>
            <a:r>
              <a:rPr lang="de-DE" dirty="0"/>
              <a:t>Refactoring nicht explizit erwähnen </a:t>
            </a:r>
          </a:p>
          <a:p>
            <a:endParaRPr lang="de-DE" dirty="0"/>
          </a:p>
          <a:p>
            <a:r>
              <a:rPr lang="de-DE" dirty="0"/>
              <a:t>Design-Ausdauer-Hypothese</a:t>
            </a:r>
          </a:p>
        </p:txBody>
      </p:sp>
    </p:spTree>
    <p:extLst>
      <p:ext uri="{BB962C8B-B14F-4D97-AF65-F5344CB8AC3E}">
        <p14:creationId xmlns:p14="http://schemas.microsoft.com/office/powerpoint/2010/main" val="211604774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Google Shape;3914;p22"/>
          <p:cNvSpPr txBox="1">
            <a:spLocks noGrp="1"/>
          </p:cNvSpPr>
          <p:nvPr>
            <p:ph type="title"/>
          </p:nvPr>
        </p:nvSpPr>
        <p:spPr>
          <a:xfrm>
            <a:off x="3528625" y="518395"/>
            <a:ext cx="3906600" cy="857400"/>
          </a:xfrm>
          <a:prstGeom prst="rect">
            <a:avLst/>
          </a:prstGeom>
        </p:spPr>
        <p:txBody>
          <a:bodyPr spcFirstLastPara="1" wrap="square" lIns="91425" tIns="91425" rIns="91425" bIns="91425" anchor="b" anchorCtr="0">
            <a:noAutofit/>
          </a:bodyPr>
          <a:lstStyle/>
          <a:p>
            <a:pPr lvl="0" algn="ctr"/>
            <a:r>
              <a:rPr lang="de-DE" dirty="0"/>
              <a:t>Eisbrecher</a:t>
            </a:r>
            <a:endParaRPr dirty="0"/>
          </a:p>
        </p:txBody>
      </p:sp>
      <p:pic>
        <p:nvPicPr>
          <p:cNvPr id="3916" name="Google Shape;3916;p22"/>
          <p:cNvPicPr preferRelativeResize="0"/>
          <p:nvPr/>
        </p:nvPicPr>
        <p:blipFill rotWithShape="1">
          <a:blip r:embed="rId3">
            <a:alphaModFix/>
          </a:blip>
          <a:srcRect l="21977" r="15991"/>
          <a:stretch/>
        </p:blipFill>
        <p:spPr>
          <a:xfrm>
            <a:off x="0" y="0"/>
            <a:ext cx="3190550" cy="5143500"/>
          </a:xfrm>
          <a:prstGeom prst="rect">
            <a:avLst/>
          </a:prstGeom>
          <a:noFill/>
          <a:ln>
            <a:noFill/>
          </a:ln>
        </p:spPr>
      </p:pic>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10" name="Google Shape;3871;p18">
            <a:extLst>
              <a:ext uri="{FF2B5EF4-FFF2-40B4-BE49-F238E27FC236}">
                <a16:creationId xmlns:a16="http://schemas.microsoft.com/office/drawing/2014/main" id="{C9A86249-B61B-4C6A-B936-22184EDB52E7}"/>
              </a:ext>
            </a:extLst>
          </p:cNvPr>
          <p:cNvSpPr txBox="1">
            <a:spLocks/>
          </p:cNvSpPr>
          <p:nvPr/>
        </p:nvSpPr>
        <p:spPr>
          <a:xfrm>
            <a:off x="4054675" y="1499591"/>
            <a:ext cx="3380550" cy="2582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r>
              <a:rPr lang="de-DE" sz="1600" dirty="0"/>
              <a:t>Wer bist du?</a:t>
            </a:r>
          </a:p>
          <a:p>
            <a:endParaRPr lang="de-DE" sz="1600" dirty="0"/>
          </a:p>
          <a:p>
            <a:r>
              <a:rPr lang="de-DE" sz="1600" dirty="0"/>
              <a:t>Was machst du?</a:t>
            </a:r>
          </a:p>
          <a:p>
            <a:endParaRPr lang="de-DE" sz="1600" dirty="0"/>
          </a:p>
          <a:p>
            <a:r>
              <a:rPr lang="de-DE" sz="1600" dirty="0"/>
              <a:t>Was sind deine Erwartungen?</a:t>
            </a:r>
          </a:p>
          <a:p>
            <a:endParaRPr lang="de-DE" sz="1600" dirty="0"/>
          </a:p>
          <a:p>
            <a:r>
              <a:rPr lang="de-DE" sz="1600" dirty="0"/>
              <a:t>Was ist deine Lieblings-IDE?</a:t>
            </a:r>
          </a:p>
        </p:txBody>
      </p:sp>
      <p:pic>
        <p:nvPicPr>
          <p:cNvPr id="3" name="Picture 2">
            <a:extLst>
              <a:ext uri="{FF2B5EF4-FFF2-40B4-BE49-F238E27FC236}">
                <a16:creationId xmlns:a16="http://schemas.microsoft.com/office/drawing/2014/main" id="{F760E11D-E0C0-4278-8D0F-A1370E107D22}"/>
              </a:ext>
            </a:extLst>
          </p:cNvPr>
          <p:cNvPicPr>
            <a:picLocks noChangeAspect="1"/>
          </p:cNvPicPr>
          <p:nvPr/>
        </p:nvPicPr>
        <p:blipFill>
          <a:blip r:embed="rId4"/>
          <a:stretch>
            <a:fillRect/>
          </a:stretch>
        </p:blipFill>
        <p:spPr>
          <a:xfrm>
            <a:off x="-4195448" y="0"/>
            <a:ext cx="8229600" cy="5143500"/>
          </a:xfrm>
          <a:prstGeom prst="rect">
            <a:avLst/>
          </a:prstGeom>
        </p:spPr>
      </p:pic>
    </p:spTree>
    <p:extLst>
      <p:ext uri="{BB962C8B-B14F-4D97-AF65-F5344CB8AC3E}">
        <p14:creationId xmlns:p14="http://schemas.microsoft.com/office/powerpoint/2010/main" val="335736788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Wann sollte ich nicht </a:t>
            </a:r>
            <a:r>
              <a:rPr lang="de-DE" b="1" dirty="0" err="1"/>
              <a:t>refaktorisieren</a:t>
            </a:r>
            <a:r>
              <a:rPr lang="de-DE" b="1" dirty="0"/>
              <a:t>?</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Unordentlichen Code welcher nicht geändert werden muss</a:t>
            </a:r>
          </a:p>
          <a:p>
            <a:endParaRPr lang="de-DE" dirty="0"/>
          </a:p>
          <a:p>
            <a:r>
              <a:rPr lang="de-DE" dirty="0"/>
              <a:t>Entscheidung zwischen Refactoring und Neuschreiben </a:t>
            </a:r>
          </a:p>
        </p:txBody>
      </p:sp>
    </p:spTree>
    <p:extLst>
      <p:ext uri="{BB962C8B-B14F-4D97-AF65-F5344CB8AC3E}">
        <p14:creationId xmlns:p14="http://schemas.microsoft.com/office/powerpoint/2010/main" val="157485828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Verlangsamung neuer Funktionen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wirtschaftlicher Nutzen</a:t>
            </a:r>
          </a:p>
          <a:p>
            <a:endParaRPr lang="de-DE" dirty="0"/>
          </a:p>
          <a:p>
            <a:r>
              <a:rPr lang="de-DE" dirty="0"/>
              <a:t>zu wenig Refactoring oft problematischer  </a:t>
            </a:r>
          </a:p>
        </p:txBody>
      </p:sp>
    </p:spTree>
    <p:extLst>
      <p:ext uri="{BB962C8B-B14F-4D97-AF65-F5344CB8AC3E}">
        <p14:creationId xmlns:p14="http://schemas.microsoft.com/office/powerpoint/2010/main" val="7793220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219400" cy="3692400"/>
          </a:xfrm>
          <a:prstGeom prst="rect">
            <a:avLst/>
          </a:prstGeom>
        </p:spPr>
        <p:txBody>
          <a:bodyPr spcFirstLastPara="1" wrap="square" lIns="91425" tIns="91425" rIns="91425" bIns="91425" anchor="t" anchorCtr="0">
            <a:noAutofit/>
          </a:bodyPr>
          <a:lstStyle/>
          <a:p>
            <a:pPr marL="0" lvl="0" indent="0">
              <a:buNone/>
            </a:pPr>
            <a:r>
              <a:rPr lang="de-DE" dirty="0"/>
              <a:t>Der Zweck des Refactoring besteht darin, schneller zu programmieren und mit weniger Aufwand mehr Wert zu schaffen.</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23809899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Code Eigentum</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Beziehungen zu anderen Teilen des Systems</a:t>
            </a:r>
          </a:p>
          <a:p>
            <a:endParaRPr lang="de-DE" dirty="0"/>
          </a:p>
          <a:p>
            <a:r>
              <a:rPr lang="de-DE" dirty="0"/>
              <a:t>Änderungen an der Schnittstelle das Verhalten von Clients beeinflussen </a:t>
            </a:r>
          </a:p>
        </p:txBody>
      </p:sp>
    </p:spTree>
    <p:extLst>
      <p:ext uri="{BB962C8B-B14F-4D97-AF65-F5344CB8AC3E}">
        <p14:creationId xmlns:p14="http://schemas.microsoft.com/office/powerpoint/2010/main" val="75444590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err="1"/>
              <a:t>Branches</a:t>
            </a:r>
            <a:endParaRPr lang="de-DE" b="1"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Feature </a:t>
            </a:r>
            <a:r>
              <a:rPr lang="de-DE" dirty="0" err="1"/>
              <a:t>Branches</a:t>
            </a:r>
            <a:endParaRPr lang="de-DE" dirty="0"/>
          </a:p>
          <a:p>
            <a:endParaRPr lang="de-DE" dirty="0"/>
          </a:p>
          <a:p>
            <a:r>
              <a:rPr lang="de-DE" dirty="0" err="1"/>
              <a:t>Continuous</a:t>
            </a:r>
            <a:r>
              <a:rPr lang="de-DE" dirty="0"/>
              <a:t> Integration (CI) </a:t>
            </a:r>
          </a:p>
          <a:p>
            <a:endParaRPr lang="de-DE" dirty="0"/>
          </a:p>
          <a:p>
            <a:r>
              <a:rPr lang="de-DE" dirty="0" err="1"/>
              <a:t>Merges</a:t>
            </a:r>
            <a:endParaRPr lang="de-DE" dirty="0"/>
          </a:p>
        </p:txBody>
      </p:sp>
    </p:spTree>
    <p:extLst>
      <p:ext uri="{BB962C8B-B14F-4D97-AF65-F5344CB8AC3E}">
        <p14:creationId xmlns:p14="http://schemas.microsoft.com/office/powerpoint/2010/main" val="160606810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err="1"/>
              <a:t>Testing</a:t>
            </a:r>
            <a:endParaRPr lang="de-DE" b="1"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Schnelles erkennen von Fehlern</a:t>
            </a:r>
          </a:p>
          <a:p>
            <a:endParaRPr lang="de-DE" dirty="0"/>
          </a:p>
          <a:p>
            <a:r>
              <a:rPr lang="de-DE" dirty="0"/>
              <a:t>Selbsttestender Code</a:t>
            </a:r>
          </a:p>
        </p:txBody>
      </p:sp>
    </p:spTree>
    <p:extLst>
      <p:ext uri="{BB962C8B-B14F-4D97-AF65-F5344CB8AC3E}">
        <p14:creationId xmlns:p14="http://schemas.microsoft.com/office/powerpoint/2010/main" val="313402291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109440" cy="3692400"/>
          </a:xfrm>
          <a:prstGeom prst="rect">
            <a:avLst/>
          </a:prstGeom>
        </p:spPr>
        <p:txBody>
          <a:bodyPr spcFirstLastPara="1" wrap="square" lIns="91425" tIns="91425" rIns="91425" bIns="91425" anchor="t" anchorCtr="0">
            <a:noAutofit/>
          </a:bodyPr>
          <a:lstStyle/>
          <a:p>
            <a:pPr marL="0" lvl="0" indent="0">
              <a:buNone/>
            </a:pPr>
            <a:r>
              <a:rPr lang="de-DE" dirty="0"/>
              <a:t>Wenn jemand sagt, dass sein Code ein paar Tage lang kaputt war, während er Refactoring betreibt, kann man ziemlich sicher sein, dass er nicht </a:t>
            </a:r>
            <a:r>
              <a:rPr lang="de-DE" dirty="0" err="1"/>
              <a:t>refactoriert</a:t>
            </a:r>
            <a:r>
              <a:rPr lang="de-DE" dirty="0"/>
              <a:t> hat.</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10130857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Legacy Code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Ohne Tests kann Legacy-Code nicht sicher </a:t>
            </a:r>
            <a:r>
              <a:rPr lang="de-DE" dirty="0" err="1"/>
              <a:t>refaktorisiert</a:t>
            </a:r>
            <a:r>
              <a:rPr lang="de-DE" dirty="0"/>
              <a:t> werden</a:t>
            </a:r>
          </a:p>
          <a:p>
            <a:endParaRPr lang="de-DE" dirty="0"/>
          </a:p>
          <a:p>
            <a:r>
              <a:rPr lang="de-DE" dirty="0"/>
              <a:t>Refactoring kann ein fantastisches Werkzeug sein, um ein Legacy-System zu verstehen</a:t>
            </a:r>
          </a:p>
        </p:txBody>
      </p:sp>
    </p:spTree>
    <p:extLst>
      <p:ext uri="{BB962C8B-B14F-4D97-AF65-F5344CB8AC3E}">
        <p14:creationId xmlns:p14="http://schemas.microsoft.com/office/powerpoint/2010/main" val="20275182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5.</a:t>
            </a:r>
            <a:br>
              <a:rPr lang="en" dirty="0"/>
            </a:br>
            <a:r>
              <a:rPr lang="de-DE" b="1" dirty="0"/>
              <a:t>Schlechte Gerüche im Code</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dirty="0"/>
              <a:t>Erläuterung der "schlechten Gerüche"</a:t>
            </a:r>
            <a:endParaRPr dirty="0"/>
          </a:p>
        </p:txBody>
      </p:sp>
    </p:spTree>
    <p:extLst>
      <p:ext uri="{BB962C8B-B14F-4D97-AF65-F5344CB8AC3E}">
        <p14:creationId xmlns:p14="http://schemas.microsoft.com/office/powerpoint/2010/main" val="288577931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3921"/>
        <p:cNvGrpSpPr/>
        <p:nvPr/>
      </p:nvGrpSpPr>
      <p:grpSpPr>
        <a:xfrm>
          <a:off x="0" y="0"/>
          <a:ext cx="0" cy="0"/>
          <a:chOff x="0" y="0"/>
          <a:chExt cx="0" cy="0"/>
        </a:xfrm>
      </p:grpSpPr>
      <p:sp>
        <p:nvSpPr>
          <p:cNvPr id="3922" name="Google Shape;3922;p23"/>
          <p:cNvSpPr txBox="1">
            <a:spLocks noGrp="1"/>
          </p:cNvSpPr>
          <p:nvPr>
            <p:ph type="title" idx="4294967295"/>
          </p:nvPr>
        </p:nvSpPr>
        <p:spPr>
          <a:xfrm>
            <a:off x="1859696" y="201220"/>
            <a:ext cx="5424607" cy="828137"/>
          </a:xfrm>
          <a:prstGeom prst="rect">
            <a:avLst/>
          </a:prstGeom>
          <a:solidFill>
            <a:schemeClr val="accent3"/>
          </a:solidFill>
        </p:spPr>
        <p:txBody>
          <a:bodyPr spcFirstLastPara="1" wrap="square" lIns="91425" tIns="91425" rIns="91425" bIns="91425" anchor="t" anchorCtr="0">
            <a:noAutofit/>
          </a:bodyPr>
          <a:lstStyle/>
          <a:p>
            <a:pPr lvl="0" algn="ctr"/>
            <a:r>
              <a:rPr lang="en-US" sz="2400" dirty="0">
                <a:solidFill>
                  <a:srgbClr val="FFFFFF"/>
                </a:solidFill>
                <a:latin typeface="Titillium Web Light"/>
                <a:ea typeface="Titillium Web Light"/>
                <a:cs typeface="Titillium Web Light"/>
                <a:sym typeface="Titillium Web Light"/>
              </a:rPr>
              <a:t>“</a:t>
            </a:r>
            <a:r>
              <a:rPr lang="en-US" sz="2400" dirty="0" err="1">
                <a:solidFill>
                  <a:srgbClr val="FFFFFF"/>
                </a:solidFill>
                <a:latin typeface="Titillium Web Light"/>
                <a:ea typeface="Titillium Web Light"/>
                <a:cs typeface="Titillium Web Light"/>
                <a:sym typeface="Titillium Web Light"/>
              </a:rPr>
              <a:t>Wenn</a:t>
            </a:r>
            <a:r>
              <a:rPr lang="en-US" sz="2400" dirty="0">
                <a:solidFill>
                  <a:srgbClr val="FFFFFF"/>
                </a:solidFill>
                <a:latin typeface="Titillium Web Light"/>
                <a:ea typeface="Titillium Web Light"/>
                <a:cs typeface="Titillium Web Light"/>
                <a:sym typeface="Titillium Web Light"/>
              </a:rPr>
              <a:t> es </a:t>
            </a:r>
            <a:r>
              <a:rPr lang="en-US" sz="2400" dirty="0" err="1">
                <a:solidFill>
                  <a:srgbClr val="FFFFFF"/>
                </a:solidFill>
                <a:latin typeface="Titillium Web Light"/>
                <a:ea typeface="Titillium Web Light"/>
                <a:cs typeface="Titillium Web Light"/>
                <a:sym typeface="Titillium Web Light"/>
              </a:rPr>
              <a:t>stinkt</a:t>
            </a:r>
            <a:r>
              <a:rPr lang="en-US" sz="2400" dirty="0">
                <a:solidFill>
                  <a:srgbClr val="FFFFFF"/>
                </a:solidFill>
                <a:latin typeface="Titillium Web Light"/>
                <a:ea typeface="Titillium Web Light"/>
                <a:cs typeface="Titillium Web Light"/>
                <a:sym typeface="Titillium Web Light"/>
              </a:rPr>
              <a:t>, muss man </a:t>
            </a:r>
            <a:r>
              <a:rPr lang="en-US" sz="2400" dirty="0" err="1">
                <a:solidFill>
                  <a:srgbClr val="FFFFFF"/>
                </a:solidFill>
                <a:latin typeface="Titillium Web Light"/>
                <a:ea typeface="Titillium Web Light"/>
                <a:cs typeface="Titillium Web Light"/>
                <a:sym typeface="Titillium Web Light"/>
              </a:rPr>
              <a:t>wechseln</a:t>
            </a:r>
            <a:r>
              <a:rPr lang="en-US" sz="2400" dirty="0">
                <a:solidFill>
                  <a:srgbClr val="FFFFFF"/>
                </a:solidFill>
                <a:latin typeface="Titillium Web Light"/>
                <a:ea typeface="Titillium Web Light"/>
                <a:cs typeface="Titillium Web Light"/>
                <a:sym typeface="Titillium Web Light"/>
              </a:rPr>
              <a:t>.”</a:t>
            </a:r>
            <a:br>
              <a:rPr lang="en-US" sz="2400" dirty="0">
                <a:solidFill>
                  <a:srgbClr val="FFFFFF"/>
                </a:solidFill>
                <a:latin typeface="Titillium Web Light"/>
                <a:ea typeface="Titillium Web Light"/>
                <a:cs typeface="Titillium Web Light"/>
                <a:sym typeface="Titillium Web Light"/>
              </a:rPr>
            </a:br>
            <a:r>
              <a:rPr lang="en-US" sz="2400" dirty="0">
                <a:solidFill>
                  <a:srgbClr val="FFFFFF"/>
                </a:solidFill>
                <a:latin typeface="Titillium Web Light"/>
                <a:ea typeface="Titillium Web Light"/>
                <a:cs typeface="Titillium Web Light"/>
                <a:sym typeface="Titillium Web Light"/>
              </a:rPr>
              <a:t>— </a:t>
            </a:r>
            <a:r>
              <a:rPr lang="de-DE" sz="2400" dirty="0">
                <a:solidFill>
                  <a:srgbClr val="FFFFFF"/>
                </a:solidFill>
                <a:latin typeface="Titillium Web Light"/>
                <a:ea typeface="Titillium Web Light"/>
                <a:cs typeface="Titillium Web Light"/>
                <a:sym typeface="Titillium Web Light"/>
              </a:rPr>
              <a:t>Oma Birkmann</a:t>
            </a:r>
            <a:endParaRPr sz="2400" dirty="0">
              <a:solidFill>
                <a:srgbClr val="FFFFFF"/>
              </a:solidFill>
              <a:highlight>
                <a:srgbClr val="0B87A1"/>
              </a:highlight>
              <a:latin typeface="Titillium Web Light"/>
              <a:ea typeface="Titillium Web Light"/>
              <a:cs typeface="Titillium Web Light"/>
              <a:sym typeface="Titillium Web Light"/>
            </a:endParaRPr>
          </a:p>
        </p:txBody>
      </p:sp>
      <p:sp>
        <p:nvSpPr>
          <p:cNvPr id="3923" name="Google Shape;3923;p2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13783143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de-DE" b="1" dirty="0"/>
              <a:t>Einleitung</a:t>
            </a:r>
            <a:endParaRPr b="1"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de-DE" dirty="0"/>
              <a:t>Wichtigkeit von sauberem Code und kontinuierlicher Verbesserung</a:t>
            </a:r>
            <a:endParaRPr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Wonach riecht es hier?</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MYSTERIÖSER NAME</a:t>
            </a:r>
          </a:p>
          <a:p>
            <a:r>
              <a:rPr lang="de-DE" sz="1600" dirty="0"/>
              <a:t>DUPLIZIERTER CODE</a:t>
            </a:r>
          </a:p>
          <a:p>
            <a:r>
              <a:rPr lang="de-DE" sz="1600" dirty="0"/>
              <a:t>LANGE FUNKTIONEN</a:t>
            </a:r>
          </a:p>
          <a:p>
            <a:r>
              <a:rPr lang="de-DE" sz="1600" dirty="0"/>
              <a:t>LANGE PARAMETERLISTE</a:t>
            </a:r>
          </a:p>
          <a:p>
            <a:r>
              <a:rPr lang="de-DE" sz="1600" dirty="0"/>
              <a:t>GLOBALE DATEN</a:t>
            </a:r>
          </a:p>
          <a:p>
            <a:r>
              <a:rPr lang="de-DE" sz="1600" dirty="0"/>
              <a:t>VERÄNDERBARE DATEN</a:t>
            </a:r>
          </a:p>
          <a:p>
            <a:r>
              <a:rPr lang="de-DE" sz="1600" dirty="0"/>
              <a:t>FEATURE NEID</a:t>
            </a:r>
          </a:p>
          <a:p>
            <a:r>
              <a:rPr lang="de-DE" sz="1600" dirty="0"/>
              <a:t>GROSSE KLASSEN</a:t>
            </a:r>
          </a:p>
          <a:p>
            <a:r>
              <a:rPr lang="de-DE" sz="1600" dirty="0"/>
              <a:t>KOMMENTARE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2458039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MYSTERIÖSER NAME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Aussagekräftigen Namen für Funktionen, Module, Variablen und Klassen</a:t>
            </a:r>
          </a:p>
          <a:p>
            <a:endParaRPr lang="de-DE" dirty="0"/>
          </a:p>
          <a:p>
            <a:r>
              <a:rPr lang="de-DE" dirty="0" err="1"/>
              <a:t>Refactorings</a:t>
            </a:r>
            <a:endParaRPr lang="de-DE" dirty="0"/>
          </a:p>
          <a:p>
            <a:pPr lvl="1"/>
            <a:r>
              <a:rPr lang="de-DE" dirty="0"/>
              <a:t>Change </a:t>
            </a:r>
            <a:r>
              <a:rPr lang="de-DE" dirty="0" err="1"/>
              <a:t>Function</a:t>
            </a:r>
            <a:r>
              <a:rPr lang="de-DE" dirty="0"/>
              <a:t> Declaration</a:t>
            </a:r>
          </a:p>
          <a:p>
            <a:pPr lvl="1"/>
            <a:r>
              <a:rPr lang="de-DE" dirty="0" err="1"/>
              <a:t>Rename</a:t>
            </a:r>
            <a:r>
              <a:rPr lang="de-DE" dirty="0"/>
              <a:t> Variable</a:t>
            </a:r>
          </a:p>
          <a:p>
            <a:pPr lvl="1"/>
            <a:r>
              <a:rPr lang="de-DE" dirty="0" err="1"/>
              <a:t>Rename</a:t>
            </a:r>
            <a:r>
              <a:rPr lang="de-DE" dirty="0"/>
              <a:t> Field</a:t>
            </a:r>
          </a:p>
          <a:p>
            <a:endParaRPr lang="de-DE" dirty="0"/>
          </a:p>
        </p:txBody>
      </p:sp>
    </p:spTree>
    <p:extLst>
      <p:ext uri="{BB962C8B-B14F-4D97-AF65-F5344CB8AC3E}">
        <p14:creationId xmlns:p14="http://schemas.microsoft.com/office/powerpoint/2010/main" val="5430966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DUPLIZIERTER CODE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Beeinträchtigt Lesbarkeit und Wartbarkeit des Programms</a:t>
            </a:r>
          </a:p>
          <a:p>
            <a:endParaRPr lang="de-DE" dirty="0"/>
          </a:p>
          <a:p>
            <a:r>
              <a:rPr lang="de-DE" dirty="0" err="1"/>
              <a:t>Refactorings</a:t>
            </a:r>
            <a:endParaRPr lang="de-DE" dirty="0"/>
          </a:p>
          <a:p>
            <a:pPr lvl="1"/>
            <a:r>
              <a:rPr lang="de-DE" dirty="0" err="1"/>
              <a:t>Extract</a:t>
            </a:r>
            <a:r>
              <a:rPr lang="de-DE" dirty="0"/>
              <a:t> </a:t>
            </a:r>
            <a:r>
              <a:rPr lang="de-DE" dirty="0" err="1"/>
              <a:t>Function</a:t>
            </a:r>
            <a:endParaRPr lang="de-DE" dirty="0"/>
          </a:p>
          <a:p>
            <a:pPr lvl="1"/>
            <a:r>
              <a:rPr lang="de-DE" dirty="0"/>
              <a:t>Slide Statements</a:t>
            </a:r>
          </a:p>
          <a:p>
            <a:pPr lvl="1"/>
            <a:r>
              <a:rPr lang="de-DE" dirty="0"/>
              <a:t>Pull Up Method</a:t>
            </a:r>
          </a:p>
          <a:p>
            <a:endParaRPr lang="de-DE" dirty="0"/>
          </a:p>
        </p:txBody>
      </p:sp>
    </p:spTree>
    <p:extLst>
      <p:ext uri="{BB962C8B-B14F-4D97-AF65-F5344CB8AC3E}">
        <p14:creationId xmlns:p14="http://schemas.microsoft.com/office/powerpoint/2010/main" val="18439822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LANGE FUNKTIONEN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Suche nach Kommentaren, Bedingungen und Schleifen</a:t>
            </a:r>
          </a:p>
          <a:p>
            <a:endParaRPr lang="de-DE" dirty="0"/>
          </a:p>
          <a:p>
            <a:r>
              <a:rPr lang="de-DE" dirty="0" err="1"/>
              <a:t>Refactorings</a:t>
            </a:r>
            <a:endParaRPr lang="de-DE" dirty="0"/>
          </a:p>
          <a:p>
            <a:pPr lvl="1"/>
            <a:r>
              <a:rPr lang="de-DE" dirty="0" err="1"/>
              <a:t>Extract</a:t>
            </a:r>
            <a:r>
              <a:rPr lang="de-DE" dirty="0"/>
              <a:t> </a:t>
            </a:r>
            <a:r>
              <a:rPr lang="de-DE" dirty="0" err="1"/>
              <a:t>Function</a:t>
            </a:r>
            <a:endParaRPr lang="de-DE" dirty="0"/>
          </a:p>
          <a:p>
            <a:pPr lvl="1"/>
            <a:r>
              <a:rPr lang="de-DE" dirty="0" err="1"/>
              <a:t>Replace</a:t>
            </a:r>
            <a:r>
              <a:rPr lang="de-DE" dirty="0"/>
              <a:t> </a:t>
            </a:r>
            <a:r>
              <a:rPr lang="de-DE" dirty="0" err="1"/>
              <a:t>Temp</a:t>
            </a:r>
            <a:r>
              <a:rPr lang="de-DE" dirty="0"/>
              <a:t> </a:t>
            </a:r>
            <a:r>
              <a:rPr lang="de-DE" dirty="0" err="1"/>
              <a:t>with</a:t>
            </a:r>
            <a:r>
              <a:rPr lang="de-DE" dirty="0"/>
              <a:t> Query </a:t>
            </a:r>
          </a:p>
          <a:p>
            <a:pPr lvl="1"/>
            <a:r>
              <a:rPr lang="de-DE" dirty="0" err="1"/>
              <a:t>Introduce</a:t>
            </a:r>
            <a:r>
              <a:rPr lang="de-DE" dirty="0"/>
              <a:t> Parameter </a:t>
            </a:r>
            <a:r>
              <a:rPr lang="de-DE" dirty="0" err="1"/>
              <a:t>Object</a:t>
            </a:r>
            <a:endParaRPr lang="de-DE" dirty="0"/>
          </a:p>
        </p:txBody>
      </p:sp>
    </p:spTree>
    <p:extLst>
      <p:ext uri="{BB962C8B-B14F-4D97-AF65-F5344CB8AC3E}">
        <p14:creationId xmlns:p14="http://schemas.microsoft.com/office/powerpoint/2010/main" val="137978839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LANGE PARAMETERLISTE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Lange Parameterlisten können verwirrend sein</a:t>
            </a:r>
          </a:p>
          <a:p>
            <a:endParaRPr lang="de-DE" dirty="0"/>
          </a:p>
          <a:p>
            <a:r>
              <a:rPr lang="de-DE" dirty="0" err="1"/>
              <a:t>Refactorings</a:t>
            </a:r>
            <a:endParaRPr lang="de-DE" dirty="0"/>
          </a:p>
          <a:p>
            <a:pPr lvl="1"/>
            <a:r>
              <a:rPr lang="de-DE" dirty="0" err="1"/>
              <a:t>Introduce</a:t>
            </a:r>
            <a:r>
              <a:rPr lang="de-DE" dirty="0"/>
              <a:t> Parameter </a:t>
            </a:r>
            <a:r>
              <a:rPr lang="de-DE" dirty="0" err="1"/>
              <a:t>Object</a:t>
            </a:r>
            <a:endParaRPr lang="de-DE" dirty="0"/>
          </a:p>
          <a:p>
            <a:pPr lvl="1"/>
            <a:r>
              <a:rPr lang="de-DE" dirty="0"/>
              <a:t>Combine </a:t>
            </a:r>
            <a:r>
              <a:rPr lang="de-DE" dirty="0" err="1"/>
              <a:t>Functions</a:t>
            </a:r>
            <a:r>
              <a:rPr lang="de-DE" dirty="0"/>
              <a:t> </a:t>
            </a:r>
            <a:r>
              <a:rPr lang="de-DE" dirty="0" err="1"/>
              <a:t>into</a:t>
            </a:r>
            <a:r>
              <a:rPr lang="de-DE" dirty="0"/>
              <a:t> Class</a:t>
            </a:r>
          </a:p>
        </p:txBody>
      </p:sp>
    </p:spTree>
    <p:extLst>
      <p:ext uri="{BB962C8B-B14F-4D97-AF65-F5344CB8AC3E}">
        <p14:creationId xmlns:p14="http://schemas.microsoft.com/office/powerpoint/2010/main" val="128050144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GLOBALE DATEN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Umfang globaler Daten so weit wie möglich zu begrenzen, um ihre Auswirkungen zu kontrollieren</a:t>
            </a:r>
          </a:p>
          <a:p>
            <a:endParaRPr lang="de-DE" dirty="0"/>
          </a:p>
          <a:p>
            <a:r>
              <a:rPr lang="de-DE" dirty="0" err="1"/>
              <a:t>Refactorings</a:t>
            </a:r>
            <a:endParaRPr lang="de-DE" dirty="0"/>
          </a:p>
          <a:p>
            <a:pPr lvl="1"/>
            <a:r>
              <a:rPr lang="de-DE" dirty="0" err="1"/>
              <a:t>Encapsulate</a:t>
            </a:r>
            <a:r>
              <a:rPr lang="de-DE" dirty="0"/>
              <a:t> Variable</a:t>
            </a:r>
          </a:p>
        </p:txBody>
      </p:sp>
    </p:spTree>
    <p:extLst>
      <p:ext uri="{BB962C8B-B14F-4D97-AF65-F5344CB8AC3E}">
        <p14:creationId xmlns:p14="http://schemas.microsoft.com/office/powerpoint/2010/main" val="97571009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VERÄNDERBARE DATEN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Datenänderungen können unerwartete Folgen und Fehler verursachen.</a:t>
            </a:r>
          </a:p>
          <a:p>
            <a:r>
              <a:rPr lang="de-DE" dirty="0"/>
              <a:t>Funktional programmierende Ansätze bevorzugen unveränderliche Datenstrukturen.</a:t>
            </a:r>
          </a:p>
          <a:p>
            <a:endParaRPr lang="de-DE" dirty="0"/>
          </a:p>
          <a:p>
            <a:r>
              <a:rPr lang="de-DE" dirty="0" err="1"/>
              <a:t>Refactorings</a:t>
            </a:r>
            <a:endParaRPr lang="de-DE" dirty="0"/>
          </a:p>
          <a:p>
            <a:pPr lvl="1"/>
            <a:r>
              <a:rPr lang="de-DE" dirty="0" err="1"/>
              <a:t>Encapsulate</a:t>
            </a:r>
            <a:r>
              <a:rPr lang="de-DE" dirty="0"/>
              <a:t> Variable</a:t>
            </a:r>
          </a:p>
          <a:p>
            <a:pPr lvl="1"/>
            <a:r>
              <a:rPr lang="de-DE" dirty="0" err="1"/>
              <a:t>Extract</a:t>
            </a:r>
            <a:r>
              <a:rPr lang="de-DE" dirty="0"/>
              <a:t> </a:t>
            </a:r>
            <a:r>
              <a:rPr lang="de-DE" dirty="0" err="1"/>
              <a:t>Function</a:t>
            </a:r>
            <a:endParaRPr lang="de-DE" dirty="0"/>
          </a:p>
        </p:txBody>
      </p:sp>
    </p:spTree>
    <p:extLst>
      <p:ext uri="{BB962C8B-B14F-4D97-AF65-F5344CB8AC3E}">
        <p14:creationId xmlns:p14="http://schemas.microsoft.com/office/powerpoint/2010/main" val="278053497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FEATURE NEID</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Fasse Änderungen zusammen, indem du Dinge zusammenfügst, die sich gemeinsam ändern. In Ausnahmefällen wird das Verhalten verschoben, um Änderungen an einem Ort zu halten</a:t>
            </a:r>
          </a:p>
          <a:p>
            <a:endParaRPr lang="de-DE" dirty="0"/>
          </a:p>
          <a:p>
            <a:r>
              <a:rPr lang="de-DE" dirty="0" err="1"/>
              <a:t>Refactorings</a:t>
            </a:r>
            <a:endParaRPr lang="de-DE" dirty="0"/>
          </a:p>
          <a:p>
            <a:pPr lvl="1"/>
            <a:r>
              <a:rPr lang="de-DE" dirty="0"/>
              <a:t>Move </a:t>
            </a:r>
            <a:r>
              <a:rPr lang="de-DE" dirty="0" err="1"/>
              <a:t>Function</a:t>
            </a:r>
            <a:endParaRPr lang="de-DE" dirty="0"/>
          </a:p>
          <a:p>
            <a:pPr lvl="1"/>
            <a:r>
              <a:rPr lang="de-DE" dirty="0" err="1"/>
              <a:t>Extract</a:t>
            </a:r>
            <a:r>
              <a:rPr lang="de-DE" dirty="0"/>
              <a:t> </a:t>
            </a:r>
            <a:r>
              <a:rPr lang="de-DE" dirty="0" err="1"/>
              <a:t>Function</a:t>
            </a:r>
            <a:endParaRPr lang="de-DE" dirty="0"/>
          </a:p>
        </p:txBody>
      </p:sp>
    </p:spTree>
    <p:extLst>
      <p:ext uri="{BB962C8B-B14F-4D97-AF65-F5344CB8AC3E}">
        <p14:creationId xmlns:p14="http://schemas.microsoft.com/office/powerpoint/2010/main" val="293055522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GROSSE KLASSEN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48</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Klassen mit übermäßigem Code sind Anzeichen für Chaos und wiederholten Code</a:t>
            </a:r>
          </a:p>
          <a:p>
            <a:endParaRPr lang="de-DE" dirty="0"/>
          </a:p>
          <a:p>
            <a:r>
              <a:rPr lang="de-DE" dirty="0" err="1"/>
              <a:t>Refactorings</a:t>
            </a:r>
            <a:endParaRPr lang="de-DE" dirty="0"/>
          </a:p>
          <a:p>
            <a:pPr lvl="1"/>
            <a:r>
              <a:rPr lang="de-DE" dirty="0" err="1"/>
              <a:t>Extract</a:t>
            </a:r>
            <a:r>
              <a:rPr lang="de-DE" dirty="0"/>
              <a:t> Class</a:t>
            </a:r>
          </a:p>
        </p:txBody>
      </p:sp>
    </p:spTree>
    <p:extLst>
      <p:ext uri="{BB962C8B-B14F-4D97-AF65-F5344CB8AC3E}">
        <p14:creationId xmlns:p14="http://schemas.microsoft.com/office/powerpoint/2010/main" val="8187972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KOMMENTARE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Kommentare können auf schlechten Code hinweisen und sind oft überflüssig nach dem Refactoring</a:t>
            </a:r>
          </a:p>
          <a:p>
            <a:endParaRPr lang="de-DE" dirty="0"/>
          </a:p>
          <a:p>
            <a:r>
              <a:rPr lang="de-DE" dirty="0" err="1"/>
              <a:t>Refactorings</a:t>
            </a:r>
            <a:endParaRPr lang="de-DE" dirty="0"/>
          </a:p>
          <a:p>
            <a:pPr lvl="1"/>
            <a:r>
              <a:rPr lang="de-DE" dirty="0" err="1"/>
              <a:t>Extract</a:t>
            </a:r>
            <a:r>
              <a:rPr lang="de-DE" dirty="0"/>
              <a:t> </a:t>
            </a:r>
            <a:r>
              <a:rPr lang="de-DE" dirty="0" err="1"/>
              <a:t>Function</a:t>
            </a:r>
            <a:endParaRPr lang="de-DE" dirty="0"/>
          </a:p>
        </p:txBody>
      </p:sp>
    </p:spTree>
    <p:extLst>
      <p:ext uri="{BB962C8B-B14F-4D97-AF65-F5344CB8AC3E}">
        <p14:creationId xmlns:p14="http://schemas.microsoft.com/office/powerpoint/2010/main" val="313982881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Gliederung</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Was ist Refactoring?</a:t>
            </a:r>
          </a:p>
          <a:p>
            <a:r>
              <a:rPr lang="de-DE" sz="1600" dirty="0"/>
              <a:t>Warum ist Refactoring notwendig?</a:t>
            </a:r>
          </a:p>
          <a:p>
            <a:r>
              <a:rPr lang="de-DE" sz="1600" dirty="0"/>
              <a:t>Wann ist Refactoring notwendig?</a:t>
            </a:r>
          </a:p>
          <a:p>
            <a:r>
              <a:rPr lang="de-DE" sz="1600" dirty="0"/>
              <a:t>Die "schlechten Gerüche" im Code</a:t>
            </a:r>
          </a:p>
          <a:p>
            <a:r>
              <a:rPr lang="de-DE" sz="1600" dirty="0"/>
              <a:t>Nützliches Refactoring</a:t>
            </a:r>
          </a:p>
          <a:p>
            <a:r>
              <a:rPr lang="de-DE" sz="1600" dirty="0" err="1"/>
              <a:t>Testing</a:t>
            </a:r>
            <a:endParaRPr lang="de-DE" sz="1600" dirty="0"/>
          </a:p>
          <a:p>
            <a:r>
              <a:rPr lang="de-DE" sz="1600" dirty="0"/>
              <a:t>Praxis Beispiele</a:t>
            </a:r>
          </a:p>
          <a:p>
            <a:r>
              <a:rPr lang="de-DE" sz="1600" dirty="0"/>
              <a:t>Fortgeschrittenes Refactoring</a:t>
            </a:r>
          </a:p>
          <a:p>
            <a:r>
              <a:rPr lang="de-DE" sz="1600" dirty="0"/>
              <a:t>Refactoring eures Codes</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2195961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294635" cy="3692400"/>
          </a:xfrm>
          <a:prstGeom prst="rect">
            <a:avLst/>
          </a:prstGeom>
        </p:spPr>
        <p:txBody>
          <a:bodyPr spcFirstLastPara="1" wrap="square" lIns="91425" tIns="91425" rIns="91425" bIns="91425" anchor="t" anchorCtr="0">
            <a:noAutofit/>
          </a:bodyPr>
          <a:lstStyle/>
          <a:p>
            <a:pPr marL="0" lvl="0" indent="0">
              <a:buNone/>
            </a:pPr>
            <a:r>
              <a:rPr lang="de-DE" dirty="0"/>
              <a:t>Wenn Sie das Bedürfnis haben, einen Kommentar zu schreiben, versuchen Sie zunächst, den Code so umzugestalten, dass jeder Kommentar überflüssig wird.</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301257993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6.</a:t>
            </a:r>
            <a:br>
              <a:rPr lang="en" dirty="0"/>
            </a:br>
            <a:r>
              <a:rPr lang="de-DE" b="1" dirty="0"/>
              <a:t>Test Aufbau</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Vorteile von Selbsttestenden Codes</a:t>
            </a:r>
            <a:endParaRPr dirty="0"/>
          </a:p>
        </p:txBody>
      </p:sp>
    </p:spTree>
    <p:extLst>
      <p:ext uri="{BB962C8B-B14F-4D97-AF65-F5344CB8AC3E}">
        <p14:creationId xmlns:p14="http://schemas.microsoft.com/office/powerpoint/2010/main" val="415704688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484407" cy="3692400"/>
          </a:xfrm>
          <a:prstGeom prst="rect">
            <a:avLst/>
          </a:prstGeom>
        </p:spPr>
        <p:txBody>
          <a:bodyPr spcFirstLastPara="1" wrap="square" lIns="91425" tIns="91425" rIns="91425" bIns="91425" anchor="t" anchorCtr="0">
            <a:noAutofit/>
          </a:bodyPr>
          <a:lstStyle/>
          <a:p>
            <a:pPr marL="0" lvl="0" indent="0">
              <a:buNone/>
            </a:pPr>
            <a:r>
              <a:rPr lang="de-DE" dirty="0"/>
              <a:t>Der wahre Test für guten Code ist, wie leicht er zu ändern ist.</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365476721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t>Wie</a:t>
            </a:r>
            <a:endParaRPr b="1" dirty="0"/>
          </a:p>
          <a:p>
            <a:pPr marL="114300" indent="0">
              <a:buNone/>
            </a:pPr>
            <a:r>
              <a:rPr lang="de-DE" dirty="0"/>
              <a:t>Stellen Sie sicher, dass alle Tests vollautomatisch ablaufen und dass sie ihre Ergebnisse selbst überprüfen</a:t>
            </a:r>
          </a:p>
        </p:txBody>
      </p:sp>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lvl="0"/>
            <a:r>
              <a:rPr lang="de-DE" b="1" dirty="0" err="1"/>
              <a:t>Testing</a:t>
            </a:r>
            <a:r>
              <a:rPr lang="de-DE" b="1" dirty="0"/>
              <a:t> und Refactoring</a:t>
            </a:r>
            <a:endParaRPr dirty="0"/>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t>Warum</a:t>
            </a:r>
            <a:endParaRPr b="1" dirty="0"/>
          </a:p>
          <a:p>
            <a:pPr marL="114300" indent="0">
              <a:buNone/>
            </a:pPr>
            <a:r>
              <a:rPr lang="de-DE" dirty="0"/>
              <a:t>Eine Testreihe ist ein leistungsfähiger Fehlerdetektor, der die Zeit, die für die Fehlersuche benötigt wird, verkürzt</a:t>
            </a:r>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21684349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514554" cy="3692400"/>
          </a:xfrm>
          <a:prstGeom prst="rect">
            <a:avLst/>
          </a:prstGeom>
        </p:spPr>
        <p:txBody>
          <a:bodyPr spcFirstLastPara="1" wrap="square" lIns="91425" tIns="91425" rIns="91425" bIns="91425" anchor="t" anchorCtr="0">
            <a:noAutofit/>
          </a:bodyPr>
          <a:lstStyle/>
          <a:p>
            <a:pPr marL="0" lvl="0" indent="0">
              <a:buNone/>
            </a:pPr>
            <a:r>
              <a:rPr lang="de-DE" dirty="0"/>
              <a:t>Bevor Sie mit dem Refactoring beginnen, sollten Sie sicherstellen, dass Sie eine solide Testreihe haben. Diese Tests müssen selbstüberprüfend sein.</a:t>
            </a: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71898607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9" y="2878750"/>
            <a:ext cx="5367759" cy="1159800"/>
          </a:xfrm>
          <a:prstGeom prst="rect">
            <a:avLst/>
          </a:prstGeom>
        </p:spPr>
        <p:txBody>
          <a:bodyPr spcFirstLastPara="1" wrap="square" lIns="91425" tIns="91425" rIns="91425" bIns="91425" anchor="b" anchorCtr="0">
            <a:noAutofit/>
          </a:bodyPr>
          <a:lstStyle/>
          <a:p>
            <a:pPr lvl="0"/>
            <a:r>
              <a:rPr lang="en" dirty="0"/>
              <a:t>7.</a:t>
            </a:r>
            <a:br>
              <a:rPr lang="en" dirty="0"/>
            </a:br>
            <a:r>
              <a:rPr lang="de-DE" b="1" dirty="0"/>
              <a:t>Katalog von nützlichen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192244547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6" name="Picture 5">
            <a:extLst>
              <a:ext uri="{FF2B5EF4-FFF2-40B4-BE49-F238E27FC236}">
                <a16:creationId xmlns:a16="http://schemas.microsoft.com/office/drawing/2014/main" id="{32BB76E8-D7A5-4E9E-9E27-3433AB66F303}"/>
              </a:ext>
            </a:extLst>
          </p:cNvPr>
          <p:cNvPicPr>
            <a:picLocks noChangeAspect="1"/>
          </p:cNvPicPr>
          <p:nvPr/>
        </p:nvPicPr>
        <p:blipFill>
          <a:blip r:embed="rId3"/>
          <a:stretch>
            <a:fillRect/>
          </a:stretch>
        </p:blipFill>
        <p:spPr>
          <a:xfrm>
            <a:off x="-736775" y="-37246"/>
            <a:ext cx="5180746" cy="5180746"/>
          </a:xfrm>
          <a:prstGeom prst="rect">
            <a:avLst/>
          </a:prstGeom>
        </p:spPr>
      </p:pic>
      <p:sp>
        <p:nvSpPr>
          <p:cNvPr id="3914" name="Google Shape;3914;p22"/>
          <p:cNvSpPr txBox="1">
            <a:spLocks noGrp="1"/>
          </p:cNvSpPr>
          <p:nvPr>
            <p:ph type="title"/>
          </p:nvPr>
        </p:nvSpPr>
        <p:spPr>
          <a:xfrm>
            <a:off x="4114092" y="550953"/>
            <a:ext cx="3467116" cy="857400"/>
          </a:xfrm>
          <a:prstGeom prst="rect">
            <a:avLst/>
          </a:prstGeom>
        </p:spPr>
        <p:txBody>
          <a:bodyPr spcFirstLastPara="1" wrap="square" lIns="91425" tIns="91425" rIns="91425" bIns="91425" anchor="b" anchorCtr="0">
            <a:noAutofit/>
          </a:bodyPr>
          <a:lstStyle/>
          <a:p>
            <a:pPr lvl="0" algn="ctr"/>
            <a:r>
              <a:rPr lang="de-DE" b="1" dirty="0"/>
              <a:t>Martin Fowler</a:t>
            </a:r>
            <a:endParaRPr dirty="0"/>
          </a:p>
        </p:txBody>
      </p:sp>
      <p:sp>
        <p:nvSpPr>
          <p:cNvPr id="3915" name="Google Shape;3915;p22"/>
          <p:cNvSpPr txBox="1">
            <a:spLocks noGrp="1"/>
          </p:cNvSpPr>
          <p:nvPr>
            <p:ph type="body" idx="1"/>
          </p:nvPr>
        </p:nvSpPr>
        <p:spPr>
          <a:xfrm>
            <a:off x="4571999" y="1408353"/>
            <a:ext cx="3186545" cy="3075501"/>
          </a:xfrm>
          <a:prstGeom prst="rect">
            <a:avLst/>
          </a:prstGeom>
        </p:spPr>
        <p:txBody>
          <a:bodyPr spcFirstLastPara="1" wrap="square" lIns="91425" tIns="91425" rIns="91425" bIns="91425" anchor="t" anchorCtr="0">
            <a:noAutofit/>
          </a:bodyPr>
          <a:lstStyle/>
          <a:p>
            <a:pPr marL="76200" indent="0">
              <a:buNone/>
            </a:pPr>
            <a:r>
              <a:rPr lang="de-DE" sz="2000" dirty="0"/>
              <a:t>Softwareentwickler / Autor</a:t>
            </a:r>
          </a:p>
          <a:p>
            <a:pPr marL="76200" indent="0">
              <a:buNone/>
            </a:pPr>
            <a:endParaRPr lang="de-DE" sz="2000" dirty="0"/>
          </a:p>
          <a:p>
            <a:pPr marL="76200" indent="0">
              <a:buNone/>
            </a:pPr>
            <a:r>
              <a:rPr lang="de-DE" sz="2000" dirty="0"/>
              <a:t>Experte für</a:t>
            </a:r>
          </a:p>
          <a:p>
            <a:pPr marL="533400" lvl="1" indent="0">
              <a:buNone/>
            </a:pPr>
            <a:r>
              <a:rPr lang="de-DE" sz="2000" dirty="0"/>
              <a:t>Softwarearchitektur</a:t>
            </a:r>
          </a:p>
          <a:p>
            <a:pPr marL="533400" lvl="1" indent="0">
              <a:buNone/>
            </a:pPr>
            <a:r>
              <a:rPr lang="de-DE" sz="2000" dirty="0"/>
              <a:t>Design Patterns </a:t>
            </a:r>
          </a:p>
          <a:p>
            <a:pPr marL="533400" lvl="1" indent="0">
              <a:buNone/>
            </a:pPr>
            <a:r>
              <a:rPr lang="de-DE" sz="2000" dirty="0"/>
              <a:t>Agile Methoden</a:t>
            </a:r>
          </a:p>
          <a:p>
            <a:pPr marL="533400" lvl="1" indent="0">
              <a:buNone/>
            </a:pPr>
            <a:endParaRPr lang="de-DE" sz="2000" dirty="0"/>
          </a:p>
          <a:p>
            <a:pPr marL="76200" indent="0">
              <a:buNone/>
            </a:pPr>
            <a:r>
              <a:rPr lang="de-DE" sz="2000" dirty="0"/>
              <a:t>Mitbegründer des </a:t>
            </a:r>
            <a:br>
              <a:rPr lang="de-DE" sz="2000" dirty="0"/>
            </a:br>
            <a:r>
              <a:rPr lang="de-DE" sz="2000" dirty="0"/>
              <a:t>Manifests für Agile Softwareentwicklung</a:t>
            </a:r>
          </a:p>
        </p:txBody>
      </p:sp>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8488418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EXTRACT FUNCTION</a:t>
            </a:r>
          </a:p>
          <a:p>
            <a:r>
              <a:rPr lang="de-DE" sz="1600" dirty="0"/>
              <a:t>INLINE FUNCTION</a:t>
            </a:r>
          </a:p>
          <a:p>
            <a:r>
              <a:rPr lang="de-DE" sz="1600" dirty="0"/>
              <a:t>EXTRACT VARIABLE</a:t>
            </a:r>
          </a:p>
          <a:p>
            <a:r>
              <a:rPr lang="de-DE" sz="1600" dirty="0"/>
              <a:t>INLINE VARIABLE</a:t>
            </a:r>
          </a:p>
          <a:p>
            <a:r>
              <a:rPr lang="de-DE" sz="1600" dirty="0"/>
              <a:t>ENCAPSULATE VARIABLE</a:t>
            </a:r>
          </a:p>
          <a:p>
            <a:r>
              <a:rPr lang="de-DE" sz="1600" dirty="0"/>
              <a:t>RENAME VARIABLE</a:t>
            </a:r>
          </a:p>
          <a:p>
            <a:r>
              <a:rPr lang="de-DE" sz="1600" dirty="0"/>
              <a:t>INTRODUCE PARAMETER OBJECT</a:t>
            </a:r>
          </a:p>
          <a:p>
            <a:r>
              <a:rPr lang="de-DE" sz="1600" dirty="0"/>
              <a:t>COMBINE FUNCTIONS INTO CLASS</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22890575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4087998" cy="857400"/>
          </a:xfrm>
          <a:prstGeom prst="rect">
            <a:avLst/>
          </a:prstGeom>
        </p:spPr>
        <p:txBody>
          <a:bodyPr spcFirstLastPara="1" wrap="square" lIns="91425" tIns="91425" rIns="91425" bIns="91425" anchor="b" anchorCtr="0">
            <a:noAutofit/>
          </a:bodyPr>
          <a:lstStyle/>
          <a:p>
            <a:r>
              <a:rPr lang="de-DE" b="1" dirty="0"/>
              <a:t>EXTRACT FUNCTION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65881" y="2092035"/>
            <a:ext cx="3228667" cy="1970349"/>
          </a:xfrm>
          <a:solidFill>
            <a:schemeClr val="accent6"/>
          </a:solidFill>
        </p:spPr>
        <p:txBody>
          <a:body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PrintOwing</a:t>
            </a:r>
            <a:r>
              <a:rPr lang="de-DE" sz="1000" dirty="0">
                <a:solidFill>
                  <a:schemeClr val="accent2">
                    <a:lumMod val="40000"/>
                    <a:lumOff val="60000"/>
                  </a:schemeClr>
                </a:solidFill>
              </a:rPr>
              <a:t>(</a:t>
            </a:r>
            <a:r>
              <a:rPr lang="de-DE" sz="1000" dirty="0" err="1">
                <a:solidFill>
                  <a:schemeClr val="accent2">
                    <a:lumMod val="40000"/>
                    <a:lumOff val="60000"/>
                  </a:schemeClr>
                </a:solidFill>
              </a:rPr>
              <a:t>Invoice</a:t>
            </a:r>
            <a:r>
              <a:rPr lang="de-DE" sz="1000" dirty="0">
                <a:solidFill>
                  <a:schemeClr val="accent2">
                    <a:lumMod val="40000"/>
                    <a:lumOff val="60000"/>
                  </a:schemeClr>
                </a:solidFill>
              </a:rPr>
              <a:t> </a:t>
            </a:r>
            <a:r>
              <a:rPr lang="de-DE" sz="1000" dirty="0" err="1">
                <a:solidFill>
                  <a:schemeClr val="accent2">
                    <a:lumMod val="40000"/>
                    <a:lumOff val="60000"/>
                  </a:schemeClr>
                </a:solidFill>
              </a:rPr>
              <a:t>data</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PrintBanner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var</a:t>
            </a:r>
            <a:r>
              <a:rPr lang="de-DE" sz="1000" dirty="0">
                <a:solidFill>
                  <a:schemeClr val="accent2">
                    <a:lumMod val="40000"/>
                    <a:lumOff val="60000"/>
                  </a:schemeClr>
                </a:solidFill>
              </a:rPr>
              <a:t> </a:t>
            </a:r>
            <a:r>
              <a:rPr lang="de-DE" sz="1000" dirty="0" err="1">
                <a:solidFill>
                  <a:schemeClr val="accent2">
                    <a:lumMod val="40000"/>
                    <a:lumOff val="60000"/>
                  </a:schemeClr>
                </a:solidFill>
              </a:rPr>
              <a:t>outstanding</a:t>
            </a:r>
            <a:r>
              <a:rPr lang="de-DE" sz="1000" dirty="0">
                <a:solidFill>
                  <a:schemeClr val="accent2">
                    <a:lumMod val="40000"/>
                    <a:lumOff val="60000"/>
                  </a:schemeClr>
                </a:solidFill>
              </a:rPr>
              <a:t> = </a:t>
            </a:r>
            <a:r>
              <a:rPr lang="de-DE" sz="1000" dirty="0" err="1">
                <a:solidFill>
                  <a:schemeClr val="accent2">
                    <a:lumMod val="40000"/>
                    <a:lumOff val="60000"/>
                  </a:schemeClr>
                </a:solidFill>
              </a:rPr>
              <a:t>CalculateOutstanding</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print</a:t>
            </a:r>
            <a:r>
              <a:rPr lang="de-DE" sz="1000" dirty="0">
                <a:solidFill>
                  <a:schemeClr val="accent2">
                    <a:lumMod val="40000"/>
                    <a:lumOff val="60000"/>
                  </a:schemeClr>
                </a:solidFill>
              </a:rPr>
              <a:t> </a:t>
            </a:r>
            <a:r>
              <a:rPr lang="de-DE" sz="1000" dirty="0" err="1">
                <a:solidFill>
                  <a:schemeClr val="accent2">
                    <a:lumMod val="40000"/>
                    <a:lumOff val="60000"/>
                  </a:schemeClr>
                </a:solidFill>
              </a:rPr>
              <a:t>details</a:t>
            </a:r>
            <a:endParaRPr lang="de-DE" sz="1000" dirty="0">
              <a:solidFill>
                <a:schemeClr val="accent2">
                  <a:lumMod val="40000"/>
                  <a:lumOff val="60000"/>
                </a:schemeClr>
              </a:solidFill>
            </a:endParaRP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Console.WriteLine</a:t>
            </a:r>
            <a:r>
              <a:rPr lang="de-DE" sz="1000" dirty="0">
                <a:solidFill>
                  <a:schemeClr val="accent2">
                    <a:lumMod val="40000"/>
                    <a:lumOff val="60000"/>
                  </a:schemeClr>
                </a:solidFill>
              </a:rPr>
              <a:t>("Name: " + </a:t>
            </a:r>
            <a:r>
              <a:rPr lang="de-DE" sz="1000" dirty="0" err="1">
                <a:solidFill>
                  <a:schemeClr val="accent2">
                    <a:lumMod val="40000"/>
                    <a:lumOff val="60000"/>
                  </a:schemeClr>
                </a:solidFill>
              </a:rPr>
              <a:t>data.customer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Console.WriteLine</a:t>
            </a:r>
            <a:r>
              <a:rPr lang="de-DE" sz="1000" dirty="0">
                <a:solidFill>
                  <a:schemeClr val="accent2">
                    <a:lumMod val="40000"/>
                    <a:lumOff val="60000"/>
                  </a:schemeClr>
                </a:solidFill>
              </a:rPr>
              <a:t>("</a:t>
            </a:r>
            <a:r>
              <a:rPr lang="de-DE" sz="1000" dirty="0" err="1">
                <a:solidFill>
                  <a:schemeClr val="accent2">
                    <a:lumMod val="40000"/>
                    <a:lumOff val="60000"/>
                  </a:schemeClr>
                </a:solidFill>
              </a:rPr>
              <a:t>Amount</a:t>
            </a:r>
            <a:r>
              <a:rPr lang="de-DE" sz="1000" dirty="0">
                <a:solidFill>
                  <a:schemeClr val="accent2">
                    <a:lumMod val="40000"/>
                    <a:lumOff val="60000"/>
                  </a:schemeClr>
                </a:solidFill>
              </a:rPr>
              <a:t>: " + </a:t>
            </a:r>
            <a:r>
              <a:rPr lang="de-DE" sz="1000" dirty="0" err="1">
                <a:solidFill>
                  <a:schemeClr val="accent2">
                    <a:lumMod val="40000"/>
                    <a:lumOff val="60000"/>
                  </a:schemeClr>
                </a:solidFill>
              </a:rPr>
              <a:t>outstanding</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4572000" y="324091"/>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4571999" y="429450"/>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4571998" y="534809"/>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Rounded Corners 10">
            <a:extLst>
              <a:ext uri="{FF2B5EF4-FFF2-40B4-BE49-F238E27FC236}">
                <a16:creationId xmlns:a16="http://schemas.microsoft.com/office/drawing/2014/main" id="{7FCDB4E5-E892-437B-AA44-D08D61ACDBB4}"/>
              </a:ext>
            </a:extLst>
          </p:cNvPr>
          <p:cNvSpPr/>
          <p:nvPr/>
        </p:nvSpPr>
        <p:spPr>
          <a:xfrm>
            <a:off x="4571997" y="640168"/>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12" name="Rectangle: Rounded Corners 11">
            <a:extLst>
              <a:ext uri="{FF2B5EF4-FFF2-40B4-BE49-F238E27FC236}">
                <a16:creationId xmlns:a16="http://schemas.microsoft.com/office/drawing/2014/main" id="{588EBFD9-99ED-4E58-930C-C488F85AC4FA}"/>
              </a:ext>
            </a:extLst>
          </p:cNvPr>
          <p:cNvSpPr/>
          <p:nvPr/>
        </p:nvSpPr>
        <p:spPr>
          <a:xfrm>
            <a:off x="4571997" y="74151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Rounded Corners 12">
            <a:extLst>
              <a:ext uri="{FF2B5EF4-FFF2-40B4-BE49-F238E27FC236}">
                <a16:creationId xmlns:a16="http://schemas.microsoft.com/office/drawing/2014/main" id="{95C6460D-9545-45B0-8677-F948FF089922}"/>
              </a:ext>
            </a:extLst>
          </p:cNvPr>
          <p:cNvSpPr/>
          <p:nvPr/>
        </p:nvSpPr>
        <p:spPr>
          <a:xfrm>
            <a:off x="4571996" y="850886"/>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Connector: Elbow 7">
            <a:extLst>
              <a:ext uri="{FF2B5EF4-FFF2-40B4-BE49-F238E27FC236}">
                <a16:creationId xmlns:a16="http://schemas.microsoft.com/office/drawing/2014/main" id="{823E8F7B-1EA3-4848-B23F-2BC70AD18BB4}"/>
              </a:ext>
            </a:extLst>
          </p:cNvPr>
          <p:cNvCxnSpPr/>
          <p:nvPr/>
        </p:nvCxnSpPr>
        <p:spPr>
          <a:xfrm>
            <a:off x="5515336" y="502653"/>
            <a:ext cx="515074" cy="105359"/>
          </a:xfrm>
          <a:prstGeom prst="bentConnector3">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661EB30-D33B-4F2C-99BF-EC28FDF91038}"/>
              </a:ext>
            </a:extLst>
          </p:cNvPr>
          <p:cNvCxnSpPr>
            <a:cxnSpLocks/>
          </p:cNvCxnSpPr>
          <p:nvPr/>
        </p:nvCxnSpPr>
        <p:spPr>
          <a:xfrm flipV="1">
            <a:off x="5521124" y="573414"/>
            <a:ext cx="251749" cy="133508"/>
          </a:xfrm>
          <a:prstGeom prst="bentConnector3">
            <a:avLst>
              <a:gd name="adj1" fmla="val 99186"/>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FBF78D-C251-46E9-B79C-DE901EFCFB31}"/>
              </a:ext>
            </a:extLst>
          </p:cNvPr>
          <p:cNvSpPr/>
          <p:nvPr/>
        </p:nvSpPr>
        <p:spPr>
          <a:xfrm>
            <a:off x="6098284" y="465719"/>
            <a:ext cx="640557" cy="284585"/>
          </a:xfrm>
          <a:prstGeom prst="ellipse">
            <a:avLst/>
          </a:prstGeom>
          <a:solidFill>
            <a:schemeClr val="bg1"/>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281519" y="1476641"/>
            <a:ext cx="3228667" cy="1578980"/>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50" dirty="0" err="1">
                <a:solidFill>
                  <a:schemeClr val="accent2">
                    <a:lumMod val="40000"/>
                    <a:lumOff val="60000"/>
                  </a:schemeClr>
                </a:solidFill>
              </a:rPr>
              <a:t>void</a:t>
            </a:r>
            <a:r>
              <a:rPr lang="de-DE" sz="1050" dirty="0">
                <a:solidFill>
                  <a:schemeClr val="accent2">
                    <a:lumMod val="40000"/>
                    <a:lumOff val="60000"/>
                  </a:schemeClr>
                </a:solidFill>
              </a:rPr>
              <a:t> </a:t>
            </a:r>
            <a:r>
              <a:rPr lang="de-DE" sz="1050" dirty="0" err="1">
                <a:solidFill>
                  <a:schemeClr val="accent2">
                    <a:lumMod val="40000"/>
                    <a:lumOff val="60000"/>
                  </a:schemeClr>
                </a:solidFill>
              </a:rPr>
              <a:t>PrintOwing</a:t>
            </a:r>
            <a:r>
              <a:rPr lang="de-DE" sz="1050" dirty="0">
                <a:solidFill>
                  <a:schemeClr val="accent2">
                    <a:lumMod val="40000"/>
                    <a:lumOff val="60000"/>
                  </a:schemeClr>
                </a:solidFill>
              </a:rPr>
              <a:t>(</a:t>
            </a:r>
            <a:r>
              <a:rPr lang="de-DE" sz="1050" dirty="0" err="1">
                <a:solidFill>
                  <a:schemeClr val="accent2">
                    <a:lumMod val="40000"/>
                    <a:lumOff val="60000"/>
                  </a:schemeClr>
                </a:solidFill>
              </a:rPr>
              <a:t>Invoice</a:t>
            </a:r>
            <a:r>
              <a:rPr lang="de-DE" sz="1050" dirty="0">
                <a:solidFill>
                  <a:schemeClr val="accent2">
                    <a:lumMod val="40000"/>
                    <a:lumOff val="60000"/>
                  </a:schemeClr>
                </a:solidFill>
              </a:rPr>
              <a:t> </a:t>
            </a:r>
            <a:r>
              <a:rPr lang="de-DE" sz="1050" dirty="0" err="1">
                <a:solidFill>
                  <a:schemeClr val="accent2">
                    <a:lumMod val="40000"/>
                    <a:lumOff val="60000"/>
                  </a:schemeClr>
                </a:solidFill>
              </a:rPr>
              <a:t>data</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PrintBanner</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var</a:t>
            </a:r>
            <a:r>
              <a:rPr lang="de-DE" sz="1050" dirty="0">
                <a:solidFill>
                  <a:schemeClr val="accent2">
                    <a:lumMod val="40000"/>
                    <a:lumOff val="60000"/>
                  </a:schemeClr>
                </a:solidFill>
              </a:rPr>
              <a:t> </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 = </a:t>
            </a:r>
            <a:r>
              <a:rPr lang="de-DE" sz="1050" dirty="0" err="1">
                <a:solidFill>
                  <a:schemeClr val="accent2">
                    <a:lumMod val="40000"/>
                    <a:lumOff val="60000"/>
                  </a:schemeClr>
                </a:solidFill>
              </a:rPr>
              <a:t>CalculateOutstanding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PrintDetails</a:t>
            </a:r>
            <a:r>
              <a:rPr lang="de-DE" sz="1050" dirty="0">
                <a:solidFill>
                  <a:schemeClr val="accent2">
                    <a:lumMod val="40000"/>
                    <a:lumOff val="60000"/>
                  </a:schemeClr>
                </a:solidFill>
              </a:rPr>
              <a:t>(</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flipV="1">
            <a:off x="3594548" y="2266131"/>
            <a:ext cx="686971" cy="811079"/>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99CA6AFE-6B2C-4BBD-9F0E-C66411B9A64F}"/>
              </a:ext>
            </a:extLst>
          </p:cNvPr>
          <p:cNvSpPr txBox="1">
            <a:spLocks/>
          </p:cNvSpPr>
          <p:nvPr/>
        </p:nvSpPr>
        <p:spPr>
          <a:xfrm>
            <a:off x="4281518" y="3251306"/>
            <a:ext cx="3228667" cy="1380860"/>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50" dirty="0" err="1">
                <a:solidFill>
                  <a:schemeClr val="accent2">
                    <a:lumMod val="40000"/>
                    <a:lumOff val="60000"/>
                  </a:schemeClr>
                </a:solidFill>
              </a:rPr>
              <a:t>void</a:t>
            </a:r>
            <a:r>
              <a:rPr lang="de-DE" sz="1050" dirty="0">
                <a:solidFill>
                  <a:schemeClr val="accent2">
                    <a:lumMod val="40000"/>
                    <a:lumOff val="60000"/>
                  </a:schemeClr>
                </a:solidFill>
              </a:rPr>
              <a:t> </a:t>
            </a:r>
            <a:r>
              <a:rPr lang="de-DE" sz="1050" dirty="0" err="1">
                <a:solidFill>
                  <a:schemeClr val="accent2">
                    <a:lumMod val="40000"/>
                    <a:lumOff val="60000"/>
                  </a:schemeClr>
                </a:solidFill>
              </a:rPr>
              <a:t>PrintDetails</a:t>
            </a:r>
            <a:r>
              <a:rPr lang="de-DE" sz="1050" dirty="0">
                <a:solidFill>
                  <a:schemeClr val="accent2">
                    <a:lumMod val="40000"/>
                    <a:lumOff val="60000"/>
                  </a:schemeClr>
                </a:solidFill>
              </a:rPr>
              <a:t>(</a:t>
            </a:r>
            <a:r>
              <a:rPr lang="de-DE" sz="1050" dirty="0" err="1">
                <a:solidFill>
                  <a:schemeClr val="accent2">
                    <a:lumMod val="40000"/>
                    <a:lumOff val="60000"/>
                  </a:schemeClr>
                </a:solidFill>
              </a:rPr>
              <a:t>int</a:t>
            </a:r>
            <a:r>
              <a:rPr lang="de-DE" sz="1050" dirty="0">
                <a:solidFill>
                  <a:schemeClr val="accent2">
                    <a:lumMod val="40000"/>
                    <a:lumOff val="60000"/>
                  </a:schemeClr>
                </a:solidFill>
              </a:rPr>
              <a:t> </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print</a:t>
            </a:r>
            <a:r>
              <a:rPr lang="de-DE" sz="1050" dirty="0">
                <a:solidFill>
                  <a:schemeClr val="accent2">
                    <a:lumMod val="40000"/>
                    <a:lumOff val="60000"/>
                  </a:schemeClr>
                </a:solidFill>
              </a:rPr>
              <a:t> </a:t>
            </a:r>
            <a:r>
              <a:rPr lang="de-DE" sz="1050" dirty="0" err="1">
                <a:solidFill>
                  <a:schemeClr val="accent2">
                    <a:lumMod val="40000"/>
                    <a:lumOff val="60000"/>
                  </a:schemeClr>
                </a:solidFill>
              </a:rPr>
              <a:t>details</a:t>
            </a:r>
            <a:endParaRPr lang="de-DE" sz="1050" dirty="0">
              <a:solidFill>
                <a:schemeClr val="accent2">
                  <a:lumMod val="40000"/>
                  <a:lumOff val="60000"/>
                </a:schemeClr>
              </a:solidFill>
            </a:endParaRP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Console.WriteLine</a:t>
            </a:r>
            <a:r>
              <a:rPr lang="de-DE" sz="1050" dirty="0">
                <a:solidFill>
                  <a:schemeClr val="accent2">
                    <a:lumMod val="40000"/>
                    <a:lumOff val="60000"/>
                  </a:schemeClr>
                </a:solidFill>
              </a:rPr>
              <a:t>("Name: " + </a:t>
            </a:r>
            <a:r>
              <a:rPr lang="de-DE" sz="1050" dirty="0" err="1">
                <a:solidFill>
                  <a:schemeClr val="accent2">
                    <a:lumMod val="40000"/>
                    <a:lumOff val="60000"/>
                  </a:schemeClr>
                </a:solidFill>
              </a:rPr>
              <a:t>data.customer</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Console.WriteLine</a:t>
            </a:r>
            <a:r>
              <a:rPr lang="de-DE" sz="1050" dirty="0">
                <a:solidFill>
                  <a:schemeClr val="accent2">
                    <a:lumMod val="40000"/>
                    <a:lumOff val="60000"/>
                  </a:schemeClr>
                </a:solidFill>
              </a:rPr>
              <a:t>("</a:t>
            </a:r>
            <a:r>
              <a:rPr lang="de-DE" sz="1050" dirty="0" err="1">
                <a:solidFill>
                  <a:schemeClr val="accent2">
                    <a:lumMod val="40000"/>
                    <a:lumOff val="60000"/>
                  </a:schemeClr>
                </a:solidFill>
              </a:rPr>
              <a:t>Amount</a:t>
            </a:r>
            <a:r>
              <a:rPr lang="de-DE" sz="1050" dirty="0">
                <a:solidFill>
                  <a:schemeClr val="accent2">
                    <a:lumMod val="40000"/>
                    <a:lumOff val="60000"/>
                  </a:schemeClr>
                </a:solidFill>
              </a:rPr>
              <a:t>: " + </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endParaRPr lang="de-DE" sz="300" dirty="0">
              <a:solidFill>
                <a:schemeClr val="accent2">
                  <a:lumMod val="40000"/>
                  <a:lumOff val="60000"/>
                </a:schemeClr>
              </a:solidFill>
            </a:endParaRPr>
          </a:p>
        </p:txBody>
      </p:sp>
      <p:cxnSp>
        <p:nvCxnSpPr>
          <p:cNvPr id="19" name="Connector: Elbow 18">
            <a:extLst>
              <a:ext uri="{FF2B5EF4-FFF2-40B4-BE49-F238E27FC236}">
                <a16:creationId xmlns:a16="http://schemas.microsoft.com/office/drawing/2014/main" id="{0A98A7F6-B122-4E9E-86C4-61A02C8B8B02}"/>
              </a:ext>
            </a:extLst>
          </p:cNvPr>
          <p:cNvCxnSpPr>
            <a:cxnSpLocks/>
            <a:stCxn id="4" idx="3"/>
            <a:endCxn id="16" idx="1"/>
          </p:cNvCxnSpPr>
          <p:nvPr/>
        </p:nvCxnSpPr>
        <p:spPr>
          <a:xfrm>
            <a:off x="3594548" y="3077210"/>
            <a:ext cx="686970" cy="864526"/>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75276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INLINE FUNCTION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59</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298807" y="1501485"/>
            <a:ext cx="3228667" cy="1070265"/>
          </a:xfrm>
          <a:solidFill>
            <a:schemeClr val="accent6"/>
          </a:solidFill>
        </p:spPr>
        <p:txBody>
          <a:body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GetRating</a:t>
            </a:r>
            <a:r>
              <a:rPr lang="de-DE" sz="1000" dirty="0">
                <a:solidFill>
                  <a:schemeClr val="accent2">
                    <a:lumMod val="40000"/>
                    <a:lumOff val="60000"/>
                  </a:schemeClr>
                </a:solidFill>
              </a:rPr>
              <a:t>(Driver </a:t>
            </a:r>
            <a:r>
              <a:rPr lang="de-DE" sz="1000" dirty="0" err="1">
                <a:solidFill>
                  <a:schemeClr val="accent2">
                    <a:lumMod val="40000"/>
                    <a:lumOff val="60000"/>
                  </a:schemeClr>
                </a:solidFill>
              </a:rPr>
              <a:t>driver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MoreThanFiveLateDeliveries</a:t>
            </a:r>
            <a:r>
              <a:rPr lang="de-DE" sz="1000" dirty="0">
                <a:solidFill>
                  <a:schemeClr val="accent2">
                    <a:lumMod val="40000"/>
                    <a:lumOff val="60000"/>
                  </a:schemeClr>
                </a:solidFill>
              </a:rPr>
              <a:t>(</a:t>
            </a:r>
            <a:r>
              <a:rPr lang="de-DE" sz="1000" dirty="0" err="1">
                <a:solidFill>
                  <a:schemeClr val="accent2">
                    <a:lumMod val="40000"/>
                    <a:lumOff val="60000"/>
                  </a:schemeClr>
                </a:solidFill>
              </a:rPr>
              <a:t>driver</a:t>
            </a:r>
            <a:r>
              <a:rPr lang="de-DE" sz="1000" dirty="0">
                <a:solidFill>
                  <a:schemeClr val="accent2">
                    <a:lumMod val="40000"/>
                    <a:lumOff val="60000"/>
                  </a:schemeClr>
                </a:solidFill>
              </a:rPr>
              <a:t>) ? 2 : 1;</a:t>
            </a:r>
          </a:p>
          <a:p>
            <a:pPr marL="76200" indent="0">
              <a:buNone/>
            </a:pPr>
            <a:r>
              <a:rPr lang="de-DE" sz="1000" dirty="0">
                <a:solidFill>
                  <a:schemeClr val="accent2">
                    <a:lumMod val="40000"/>
                    <a:lumOff val="60000"/>
                  </a:schemeClr>
                </a:solidFill>
              </a:rPr>
              <a:t>}</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6140362" y="324091"/>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6140361" y="429450"/>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6140360" y="534809"/>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Rounded Corners 10">
            <a:extLst>
              <a:ext uri="{FF2B5EF4-FFF2-40B4-BE49-F238E27FC236}">
                <a16:creationId xmlns:a16="http://schemas.microsoft.com/office/drawing/2014/main" id="{7FCDB4E5-E892-437B-AA44-D08D61ACDBB4}"/>
              </a:ext>
            </a:extLst>
          </p:cNvPr>
          <p:cNvSpPr/>
          <p:nvPr/>
        </p:nvSpPr>
        <p:spPr>
          <a:xfrm>
            <a:off x="6140359" y="640168"/>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12" name="Rectangle: Rounded Corners 11">
            <a:extLst>
              <a:ext uri="{FF2B5EF4-FFF2-40B4-BE49-F238E27FC236}">
                <a16:creationId xmlns:a16="http://schemas.microsoft.com/office/drawing/2014/main" id="{588EBFD9-99ED-4E58-930C-C488F85AC4FA}"/>
              </a:ext>
            </a:extLst>
          </p:cNvPr>
          <p:cNvSpPr/>
          <p:nvPr/>
        </p:nvSpPr>
        <p:spPr>
          <a:xfrm>
            <a:off x="6140359" y="74151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Rounded Corners 12">
            <a:extLst>
              <a:ext uri="{FF2B5EF4-FFF2-40B4-BE49-F238E27FC236}">
                <a16:creationId xmlns:a16="http://schemas.microsoft.com/office/drawing/2014/main" id="{95C6460D-9545-45B0-8677-F948FF089922}"/>
              </a:ext>
            </a:extLst>
          </p:cNvPr>
          <p:cNvSpPr/>
          <p:nvPr/>
        </p:nvSpPr>
        <p:spPr>
          <a:xfrm>
            <a:off x="6140358" y="850886"/>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Oval 17">
            <a:extLst>
              <a:ext uri="{FF2B5EF4-FFF2-40B4-BE49-F238E27FC236}">
                <a16:creationId xmlns:a16="http://schemas.microsoft.com/office/drawing/2014/main" id="{F8FBF78D-C251-46E9-B79C-DE901EFCFB31}"/>
              </a:ext>
            </a:extLst>
          </p:cNvPr>
          <p:cNvSpPr/>
          <p:nvPr/>
        </p:nvSpPr>
        <p:spPr>
          <a:xfrm>
            <a:off x="4754291" y="452309"/>
            <a:ext cx="640557" cy="284585"/>
          </a:xfrm>
          <a:prstGeom prst="ellipse">
            <a:avLst/>
          </a:prstGeom>
          <a:solidFill>
            <a:schemeClr val="bg1"/>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228179" y="2297770"/>
            <a:ext cx="3228667" cy="1085528"/>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GetRating</a:t>
            </a:r>
            <a:r>
              <a:rPr lang="de-DE" sz="1000" dirty="0">
                <a:solidFill>
                  <a:schemeClr val="accent2">
                    <a:lumMod val="40000"/>
                    <a:lumOff val="60000"/>
                  </a:schemeClr>
                </a:solidFill>
              </a:rPr>
              <a:t>(Driver </a:t>
            </a:r>
            <a:r>
              <a:rPr lang="de-DE" sz="1000" dirty="0" err="1">
                <a:solidFill>
                  <a:schemeClr val="accent2">
                    <a:lumMod val="40000"/>
                    <a:lumOff val="60000"/>
                  </a:schemeClr>
                </a:solidFill>
              </a:rPr>
              <a:t>driver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driver.NumberOfLateDeliveries</a:t>
            </a:r>
            <a:r>
              <a:rPr lang="de-DE" sz="1000" dirty="0">
                <a:solidFill>
                  <a:schemeClr val="accent2">
                    <a:lumMod val="40000"/>
                    <a:lumOff val="60000"/>
                  </a:schemeClr>
                </a:solidFill>
              </a:rPr>
              <a:t> &gt; 5) ? 2 : 1;</a:t>
            </a:r>
          </a:p>
          <a:p>
            <a:pPr marL="76200" indent="0">
              <a:buNone/>
            </a:pPr>
            <a:r>
              <a:rPr lang="de-DE" sz="100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527474" y="2036618"/>
            <a:ext cx="700705" cy="803916"/>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9911201-B407-4E06-B020-E1D523360C56}"/>
              </a:ext>
            </a:extLst>
          </p:cNvPr>
          <p:cNvCxnSpPr>
            <a:cxnSpLocks/>
          </p:cNvCxnSpPr>
          <p:nvPr/>
        </p:nvCxnSpPr>
        <p:spPr>
          <a:xfrm>
            <a:off x="5497975" y="594601"/>
            <a:ext cx="497711"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02D1A190-77D6-412C-99D4-E26CB7CFB2E3}"/>
              </a:ext>
            </a:extLst>
          </p:cNvPr>
          <p:cNvSpPr txBox="1">
            <a:spLocks/>
          </p:cNvSpPr>
          <p:nvPr/>
        </p:nvSpPr>
        <p:spPr>
          <a:xfrm>
            <a:off x="298807" y="3100776"/>
            <a:ext cx="3228667" cy="107026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MoreThanFiveLateDeliveries</a:t>
            </a:r>
            <a:r>
              <a:rPr lang="de-DE" sz="1000" dirty="0">
                <a:solidFill>
                  <a:schemeClr val="accent2">
                    <a:lumMod val="40000"/>
                    <a:lumOff val="60000"/>
                  </a:schemeClr>
                </a:solidFill>
              </a:rPr>
              <a:t>(Driver </a:t>
            </a:r>
            <a:r>
              <a:rPr lang="de-DE" sz="1000" dirty="0" err="1">
                <a:solidFill>
                  <a:schemeClr val="accent2">
                    <a:lumMod val="40000"/>
                    <a:lumOff val="60000"/>
                  </a:schemeClr>
                </a:solidFill>
              </a:rPr>
              <a:t>driver</a:t>
            </a:r>
            <a:r>
              <a:rPr lang="de-DE" sz="1000" dirty="0">
                <a:solidFill>
                  <a:schemeClr val="accent2">
                    <a:lumMod val="40000"/>
                    <a:lumOff val="60000"/>
                  </a:schemeClr>
                </a:solidFill>
              </a:rPr>
              <a:t>)</a:t>
            </a:r>
          </a:p>
          <a:p>
            <a:pPr marL="76200" indent="0">
              <a:buFont typeface="Titillium Web Light"/>
              <a:buNone/>
            </a:pPr>
            <a:r>
              <a:rPr lang="de-DE" sz="1000" dirty="0">
                <a:solidFill>
                  <a:schemeClr val="accent2">
                    <a:lumMod val="40000"/>
                    <a:lumOff val="60000"/>
                  </a:schemeClr>
                </a:solidFill>
              </a:rPr>
              <a:t>{</a:t>
            </a:r>
          </a:p>
          <a:p>
            <a:pPr marL="76200" indent="0">
              <a:buFont typeface="Titillium Web Light"/>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driver.NumberOfLateDeliveries</a:t>
            </a:r>
            <a:r>
              <a:rPr lang="de-DE" sz="1000" dirty="0">
                <a:solidFill>
                  <a:schemeClr val="accent2">
                    <a:lumMod val="40000"/>
                    <a:lumOff val="60000"/>
                  </a:schemeClr>
                </a:solidFill>
              </a:rPr>
              <a:t> &gt; 5;</a:t>
            </a:r>
          </a:p>
          <a:p>
            <a:pPr marL="76200" indent="0">
              <a:buFont typeface="Titillium Web Light"/>
              <a:buNone/>
            </a:pPr>
            <a:r>
              <a:rPr lang="de-DE" sz="1000" dirty="0">
                <a:solidFill>
                  <a:schemeClr val="accent2">
                    <a:lumMod val="40000"/>
                    <a:lumOff val="60000"/>
                  </a:schemeClr>
                </a:solidFill>
              </a:rPr>
              <a:t>}</a:t>
            </a:r>
          </a:p>
        </p:txBody>
      </p:sp>
      <p:cxnSp>
        <p:nvCxnSpPr>
          <p:cNvPr id="19" name="Connector: Elbow 18">
            <a:extLst>
              <a:ext uri="{FF2B5EF4-FFF2-40B4-BE49-F238E27FC236}">
                <a16:creationId xmlns:a16="http://schemas.microsoft.com/office/drawing/2014/main" id="{DD1A272C-61EB-4C59-93AB-3D2394417597}"/>
              </a:ext>
            </a:extLst>
          </p:cNvPr>
          <p:cNvCxnSpPr>
            <a:cxnSpLocks/>
            <a:stCxn id="17" idx="3"/>
            <a:endCxn id="23" idx="1"/>
          </p:cNvCxnSpPr>
          <p:nvPr/>
        </p:nvCxnSpPr>
        <p:spPr>
          <a:xfrm flipV="1">
            <a:off x="3527474" y="2840534"/>
            <a:ext cx="700705" cy="795375"/>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5055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sp>
        <p:nvSpPr>
          <p:cNvPr id="4131" name="Google Shape;4131;p40"/>
          <p:cNvSpPr txBox="1">
            <a:spLocks noGrp="1"/>
          </p:cNvSpPr>
          <p:nvPr>
            <p:ph type="title"/>
          </p:nvPr>
        </p:nvSpPr>
        <p:spPr>
          <a:xfrm>
            <a:off x="317167" y="39203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ROADMAP</a:t>
            </a:r>
            <a:endParaRPr dirty="0"/>
          </a:p>
        </p:txBody>
      </p:sp>
      <p:sp>
        <p:nvSpPr>
          <p:cNvPr id="4132" name="Google Shape;4132;p4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4133" name="Google Shape;4133;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35" name="Google Shape;4135;p40"/>
          <p:cNvGrpSpPr/>
          <p:nvPr/>
        </p:nvGrpSpPr>
        <p:grpSpPr>
          <a:xfrm>
            <a:off x="1786339" y="1855801"/>
            <a:ext cx="473400" cy="473400"/>
            <a:chOff x="1786339" y="1703401"/>
            <a:chExt cx="473400" cy="473400"/>
          </a:xfrm>
        </p:grpSpPr>
        <p:sp>
          <p:nvSpPr>
            <p:cNvPr id="4136" name="Google Shape;413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37" name="Google Shape;413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1</a:t>
              </a:r>
              <a:endParaRPr sz="600">
                <a:solidFill>
                  <a:schemeClr val="dk1"/>
                </a:solidFill>
                <a:latin typeface="Titillium Web"/>
                <a:ea typeface="Titillium Web"/>
                <a:cs typeface="Titillium Web"/>
                <a:sym typeface="Titillium Web"/>
              </a:endParaRPr>
            </a:p>
          </p:txBody>
        </p:sp>
      </p:grpSp>
      <p:grpSp>
        <p:nvGrpSpPr>
          <p:cNvPr id="4138" name="Google Shape;4138;p40"/>
          <p:cNvGrpSpPr/>
          <p:nvPr/>
        </p:nvGrpSpPr>
        <p:grpSpPr>
          <a:xfrm>
            <a:off x="3814414" y="1855801"/>
            <a:ext cx="473400" cy="473400"/>
            <a:chOff x="3814414" y="1703401"/>
            <a:chExt cx="473400" cy="473400"/>
          </a:xfrm>
        </p:grpSpPr>
        <p:sp>
          <p:nvSpPr>
            <p:cNvPr id="4139" name="Google Shape;413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0" name="Google Shape;414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3</a:t>
              </a:r>
              <a:endParaRPr sz="600">
                <a:solidFill>
                  <a:schemeClr val="dk1"/>
                </a:solidFill>
                <a:latin typeface="Titillium Web"/>
                <a:ea typeface="Titillium Web"/>
                <a:cs typeface="Titillium Web"/>
                <a:sym typeface="Titillium Web"/>
              </a:endParaRPr>
            </a:p>
          </p:txBody>
        </p:sp>
      </p:grpSp>
      <p:grpSp>
        <p:nvGrpSpPr>
          <p:cNvPr id="4141" name="Google Shape;4141;p40"/>
          <p:cNvGrpSpPr/>
          <p:nvPr/>
        </p:nvGrpSpPr>
        <p:grpSpPr>
          <a:xfrm>
            <a:off x="5842489" y="1855801"/>
            <a:ext cx="473400" cy="473400"/>
            <a:chOff x="5842489" y="1703401"/>
            <a:chExt cx="473400" cy="473400"/>
          </a:xfrm>
        </p:grpSpPr>
        <p:sp>
          <p:nvSpPr>
            <p:cNvPr id="4142" name="Google Shape;414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3" name="Google Shape;414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5</a:t>
              </a:r>
              <a:endParaRPr sz="600">
                <a:solidFill>
                  <a:schemeClr val="dk1"/>
                </a:solidFill>
                <a:latin typeface="Titillium Web"/>
                <a:ea typeface="Titillium Web"/>
                <a:cs typeface="Titillium Web"/>
                <a:sym typeface="Titillium Web"/>
              </a:endParaRPr>
            </a:p>
          </p:txBody>
        </p:sp>
      </p:grpSp>
      <p:sp>
        <p:nvSpPr>
          <p:cNvPr id="4153" name="Google Shape;4153;p40"/>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de-DE" sz="900" dirty="0">
                <a:solidFill>
                  <a:schemeClr val="dk1"/>
                </a:solidFill>
                <a:latin typeface="Titillium Web"/>
                <a:ea typeface="Titillium Web"/>
                <a:cs typeface="Titillium Web"/>
                <a:sym typeface="Titillium Web"/>
              </a:rPr>
              <a:t>Theorie</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BASIS</a:t>
            </a:r>
            <a:endParaRPr sz="900" dirty="0">
              <a:solidFill>
                <a:schemeClr val="dk1"/>
              </a:solidFill>
              <a:latin typeface="Titillium Web"/>
              <a:ea typeface="Titillium Web"/>
              <a:cs typeface="Titillium Web"/>
              <a:sym typeface="Titillium Web"/>
            </a:endParaRPr>
          </a:p>
        </p:txBody>
      </p:sp>
      <p:sp>
        <p:nvSpPr>
          <p:cNvPr id="4154" name="Google Shape;4154;p40"/>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de-DE" sz="900" dirty="0">
                <a:solidFill>
                  <a:schemeClr val="dk1"/>
                </a:solidFill>
                <a:latin typeface="Titillium Web"/>
                <a:ea typeface="Titillium Web"/>
                <a:cs typeface="Titillium Web"/>
                <a:sym typeface="Titillium Web"/>
              </a:rPr>
              <a:t>Praxis</a:t>
            </a:r>
            <a:endParaRPr sz="900" dirty="0">
              <a:solidFill>
                <a:schemeClr val="dk1"/>
              </a:solidFill>
              <a:latin typeface="Titillium Web"/>
              <a:ea typeface="Titillium Web"/>
              <a:cs typeface="Titillium Web"/>
              <a:sym typeface="Titillium Web"/>
            </a:endParaRPr>
          </a:p>
        </p:txBody>
      </p:sp>
      <p:sp>
        <p:nvSpPr>
          <p:cNvPr id="4155" name="Google Shape;4155;p40"/>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de-DE" sz="900" dirty="0">
                <a:solidFill>
                  <a:schemeClr val="dk1"/>
                </a:solidFill>
                <a:latin typeface="Titillium Web"/>
                <a:ea typeface="Titillium Web"/>
                <a:cs typeface="Titillium Web"/>
                <a:sym typeface="Titillium Web"/>
              </a:rPr>
              <a:t>Theorie</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FORTGESCHRITTEN</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&amp;</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Euer Code</a:t>
            </a:r>
            <a:endParaRPr sz="900" dirty="0">
              <a:solidFill>
                <a:schemeClr val="dk1"/>
              </a:solidFill>
              <a:latin typeface="Titillium Web"/>
              <a:ea typeface="Titillium Web"/>
              <a:cs typeface="Titillium Web"/>
              <a:sym typeface="Titillium Web"/>
            </a:endParaRPr>
          </a:p>
        </p:txBody>
      </p:sp>
    </p:spTree>
    <p:extLst>
      <p:ext uri="{BB962C8B-B14F-4D97-AF65-F5344CB8AC3E}">
        <p14:creationId xmlns:p14="http://schemas.microsoft.com/office/powerpoint/2010/main" val="18942490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EXTRACT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60</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167761" y="1920844"/>
            <a:ext cx="3649859" cy="925485"/>
          </a:xfrm>
          <a:solidFill>
            <a:schemeClr val="accent6"/>
          </a:solidFill>
        </p:spPr>
        <p:txBody>
          <a:bodyPr/>
          <a:lstStyle/>
          <a:p>
            <a:pPr marL="76200" indent="0">
              <a:buNone/>
            </a:pP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Math.Max</a:t>
            </a:r>
            <a:r>
              <a:rPr lang="de-DE" sz="1000" dirty="0">
                <a:solidFill>
                  <a:schemeClr val="accent2">
                    <a:lumMod val="40000"/>
                    <a:lumOff val="60000"/>
                  </a:schemeClr>
                </a:solidFill>
              </a:rPr>
              <a:t>(0,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500)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0.05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Math.Min</a:t>
            </a:r>
            <a:r>
              <a:rPr lang="de-DE" sz="1000" dirty="0">
                <a:solidFill>
                  <a:schemeClr val="accent2">
                    <a:lumMod val="40000"/>
                    <a:lumOff val="60000"/>
                  </a:schemeClr>
                </a:solidFill>
              </a:rPr>
              <a:t>(</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0.1, 100);</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4971318" y="516259"/>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5697628" y="51625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5403928" y="630568"/>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2868473" y="3277044"/>
            <a:ext cx="4694720" cy="1190362"/>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a:t>
            </a:r>
          </a:p>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quantityDiscount</a:t>
            </a:r>
            <a:r>
              <a:rPr lang="de-DE" sz="1000" dirty="0">
                <a:solidFill>
                  <a:schemeClr val="accent2">
                    <a:lumMod val="40000"/>
                    <a:lumOff val="60000"/>
                  </a:schemeClr>
                </a:solidFill>
              </a:rPr>
              <a:t> = </a:t>
            </a:r>
            <a:r>
              <a:rPr lang="de-DE" sz="1000" dirty="0" err="1">
                <a:solidFill>
                  <a:schemeClr val="accent2">
                    <a:lumMod val="40000"/>
                    <a:lumOff val="60000"/>
                  </a:schemeClr>
                </a:solidFill>
              </a:rPr>
              <a:t>Math.Max</a:t>
            </a:r>
            <a:r>
              <a:rPr lang="de-DE" sz="1000" dirty="0">
                <a:solidFill>
                  <a:schemeClr val="accent2">
                    <a:lumMod val="40000"/>
                    <a:lumOff val="60000"/>
                  </a:schemeClr>
                </a:solidFill>
              </a:rPr>
              <a:t>(0,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500)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0.05;</a:t>
            </a:r>
          </a:p>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shipping</a:t>
            </a:r>
            <a:r>
              <a:rPr lang="de-DE" sz="1000" dirty="0">
                <a:solidFill>
                  <a:schemeClr val="accent2">
                    <a:lumMod val="40000"/>
                    <a:lumOff val="60000"/>
                  </a:schemeClr>
                </a:solidFill>
              </a:rPr>
              <a:t> = </a:t>
            </a:r>
            <a:r>
              <a:rPr lang="de-DE" sz="1000" dirty="0" err="1">
                <a:solidFill>
                  <a:schemeClr val="accent2">
                    <a:lumMod val="40000"/>
                    <a:lumOff val="60000"/>
                  </a:schemeClr>
                </a:solidFill>
              </a:rPr>
              <a:t>Math.Min</a:t>
            </a:r>
            <a:r>
              <a:rPr lang="de-DE" sz="1000" dirty="0">
                <a:solidFill>
                  <a:schemeClr val="accent2">
                    <a:lumMod val="40000"/>
                    <a:lumOff val="60000"/>
                  </a:schemeClr>
                </a:solidFill>
              </a:rPr>
              <a:t>(</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0.1, 100);</a:t>
            </a:r>
          </a:p>
          <a:p>
            <a:pPr marL="76200" indent="0">
              <a:buNone/>
            </a:pP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a:t>
            </a:r>
            <a:r>
              <a:rPr lang="de-DE" sz="1000" dirty="0" err="1">
                <a:solidFill>
                  <a:schemeClr val="accent2">
                    <a:lumMod val="40000"/>
                    <a:lumOff val="60000"/>
                  </a:schemeClr>
                </a:solidFill>
              </a:rPr>
              <a:t>quantityDiscount</a:t>
            </a:r>
            <a:r>
              <a:rPr lang="de-DE" sz="1000" dirty="0">
                <a:solidFill>
                  <a:schemeClr val="accent2">
                    <a:lumMod val="40000"/>
                    <a:lumOff val="60000"/>
                  </a:schemeClr>
                </a:solidFill>
              </a:rPr>
              <a:t> + </a:t>
            </a:r>
            <a:r>
              <a:rPr lang="de-DE" sz="1000" dirty="0" err="1">
                <a:solidFill>
                  <a:schemeClr val="accent2">
                    <a:lumMod val="40000"/>
                    <a:lumOff val="60000"/>
                  </a:schemeClr>
                </a:solidFill>
              </a:rPr>
              <a:t>shipping</a:t>
            </a:r>
            <a:r>
              <a:rPr lang="de-DE" sz="100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flipH="1">
            <a:off x="2868473" y="2383587"/>
            <a:ext cx="949147" cy="1488638"/>
          </a:xfrm>
          <a:prstGeom prst="bentConnector5">
            <a:avLst>
              <a:gd name="adj1" fmla="val -24085"/>
              <a:gd name="adj2" fmla="val 45552"/>
              <a:gd name="adj3" fmla="val 124085"/>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5498D2-5153-46AA-B4C0-6704399223ED}"/>
              </a:ext>
            </a:extLst>
          </p:cNvPr>
          <p:cNvSpPr/>
          <p:nvPr/>
        </p:nvSpPr>
        <p:spPr>
          <a:xfrm>
            <a:off x="5113099" y="744877"/>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Rounded Corners 15">
            <a:extLst>
              <a:ext uri="{FF2B5EF4-FFF2-40B4-BE49-F238E27FC236}">
                <a16:creationId xmlns:a16="http://schemas.microsoft.com/office/drawing/2014/main" id="{6F7E29C3-3AE4-4BD0-8465-4D9C076B7B86}"/>
              </a:ext>
            </a:extLst>
          </p:cNvPr>
          <p:cNvSpPr/>
          <p:nvPr/>
        </p:nvSpPr>
        <p:spPr>
          <a:xfrm>
            <a:off x="5777688" y="744876"/>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Rounded Corners 16">
            <a:extLst>
              <a:ext uri="{FF2B5EF4-FFF2-40B4-BE49-F238E27FC236}">
                <a16:creationId xmlns:a16="http://schemas.microsoft.com/office/drawing/2014/main" id="{2D0F6F8B-1AC3-4031-A9E1-223DDD69669F}"/>
              </a:ext>
            </a:extLst>
          </p:cNvPr>
          <p:cNvSpPr/>
          <p:nvPr/>
        </p:nvSpPr>
        <p:spPr>
          <a:xfrm>
            <a:off x="5687507" y="273567"/>
            <a:ext cx="885463"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Connector: Elbow 2">
            <a:extLst>
              <a:ext uri="{FF2B5EF4-FFF2-40B4-BE49-F238E27FC236}">
                <a16:creationId xmlns:a16="http://schemas.microsoft.com/office/drawing/2014/main" id="{96687500-8DA8-4204-BF3A-3AA884BA21B8}"/>
              </a:ext>
            </a:extLst>
          </p:cNvPr>
          <p:cNvCxnSpPr>
            <a:cxnSpLocks/>
          </p:cNvCxnSpPr>
          <p:nvPr/>
        </p:nvCxnSpPr>
        <p:spPr>
          <a:xfrm rot="16200000" flipV="1">
            <a:off x="6619524" y="330892"/>
            <a:ext cx="369858" cy="300928"/>
          </a:xfrm>
          <a:prstGeom prst="bent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1E4648-47D8-42B4-8DB9-33A9B850256E}"/>
              </a:ext>
            </a:extLst>
          </p:cNvPr>
          <p:cNvCxnSpPr/>
          <p:nvPr/>
        </p:nvCxnSpPr>
        <p:spPr>
          <a:xfrm>
            <a:off x="6551271" y="659214"/>
            <a:ext cx="413771"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DBC493-3AA3-4A31-8AA2-A0746F804E60}"/>
              </a:ext>
            </a:extLst>
          </p:cNvPr>
          <p:cNvCxnSpPr>
            <a:cxnSpLocks/>
          </p:cNvCxnSpPr>
          <p:nvPr/>
        </p:nvCxnSpPr>
        <p:spPr>
          <a:xfrm flipH="1">
            <a:off x="5363419" y="296427"/>
            <a:ext cx="283579" cy="0"/>
          </a:xfrm>
          <a:prstGeom prst="straightConnector1">
            <a:avLst/>
          </a:prstGeom>
          <a:ln w="25400">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Hexagon 41">
            <a:extLst>
              <a:ext uri="{FF2B5EF4-FFF2-40B4-BE49-F238E27FC236}">
                <a16:creationId xmlns:a16="http://schemas.microsoft.com/office/drawing/2014/main" id="{47FC4FFA-3AFE-4D85-9D53-65C53AF53B54}"/>
              </a:ext>
            </a:extLst>
          </p:cNvPr>
          <p:cNvSpPr/>
          <p:nvPr/>
        </p:nvSpPr>
        <p:spPr>
          <a:xfrm>
            <a:off x="5113099" y="219919"/>
            <a:ext cx="205468" cy="182017"/>
          </a:xfrm>
          <a:prstGeom prst="hexagon">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896230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INLINE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61</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877927" y="2135734"/>
            <a:ext cx="2200553" cy="710595"/>
          </a:xfrm>
          <a:solidFill>
            <a:schemeClr val="accent6"/>
          </a:solidFill>
        </p:spPr>
        <p:txBody>
          <a:bodyPr/>
          <a:lstStyle/>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a:t>
            </a:r>
            <a:r>
              <a:rPr lang="de-DE" sz="1000" dirty="0" err="1">
                <a:solidFill>
                  <a:schemeClr val="accent2">
                    <a:lumMod val="40000"/>
                    <a:lumOff val="60000"/>
                  </a:schemeClr>
                </a:solidFill>
              </a:rPr>
              <a:t>anOrder.basePrice</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Return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&gt; 1000);</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4971318" y="516259"/>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5697628" y="51625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5403928" y="630568"/>
            <a:ext cx="885463"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350901" y="3175901"/>
            <a:ext cx="2080380" cy="445476"/>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anOrder.BasePrice</a:t>
            </a:r>
            <a:r>
              <a:rPr lang="de-DE" sz="1000" dirty="0">
                <a:solidFill>
                  <a:schemeClr val="accent2">
                    <a:lumMod val="40000"/>
                    <a:lumOff val="60000"/>
                  </a:schemeClr>
                </a:solidFill>
              </a:rPr>
              <a:t> &gt; 1000; </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078480" y="2491032"/>
            <a:ext cx="1272421" cy="907607"/>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5498D2-5153-46AA-B4C0-6704399223ED}"/>
              </a:ext>
            </a:extLst>
          </p:cNvPr>
          <p:cNvSpPr/>
          <p:nvPr/>
        </p:nvSpPr>
        <p:spPr>
          <a:xfrm>
            <a:off x="5113099" y="744877"/>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Rounded Corners 15">
            <a:extLst>
              <a:ext uri="{FF2B5EF4-FFF2-40B4-BE49-F238E27FC236}">
                <a16:creationId xmlns:a16="http://schemas.microsoft.com/office/drawing/2014/main" id="{6F7E29C3-3AE4-4BD0-8465-4D9C076B7B86}"/>
              </a:ext>
            </a:extLst>
          </p:cNvPr>
          <p:cNvSpPr/>
          <p:nvPr/>
        </p:nvSpPr>
        <p:spPr>
          <a:xfrm>
            <a:off x="5777688" y="744876"/>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Rounded Corners 16">
            <a:extLst>
              <a:ext uri="{FF2B5EF4-FFF2-40B4-BE49-F238E27FC236}">
                <a16:creationId xmlns:a16="http://schemas.microsoft.com/office/drawing/2014/main" id="{2D0F6F8B-1AC3-4031-A9E1-223DDD69669F}"/>
              </a:ext>
            </a:extLst>
          </p:cNvPr>
          <p:cNvSpPr/>
          <p:nvPr/>
        </p:nvSpPr>
        <p:spPr>
          <a:xfrm>
            <a:off x="5687507" y="273567"/>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Connector: Elbow 2">
            <a:extLst>
              <a:ext uri="{FF2B5EF4-FFF2-40B4-BE49-F238E27FC236}">
                <a16:creationId xmlns:a16="http://schemas.microsoft.com/office/drawing/2014/main" id="{96687500-8DA8-4204-BF3A-3AA884BA21B8}"/>
              </a:ext>
            </a:extLst>
          </p:cNvPr>
          <p:cNvCxnSpPr>
            <a:cxnSpLocks/>
          </p:cNvCxnSpPr>
          <p:nvPr/>
        </p:nvCxnSpPr>
        <p:spPr>
          <a:xfrm rot="16200000" flipV="1">
            <a:off x="6619524" y="330892"/>
            <a:ext cx="369858" cy="300928"/>
          </a:xfrm>
          <a:prstGeom prst="bentConnector2">
            <a:avLst/>
          </a:prstGeom>
          <a:ln w="254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1E4648-47D8-42B4-8DB9-33A9B850256E}"/>
              </a:ext>
            </a:extLst>
          </p:cNvPr>
          <p:cNvCxnSpPr/>
          <p:nvPr/>
        </p:nvCxnSpPr>
        <p:spPr>
          <a:xfrm>
            <a:off x="6551271" y="659214"/>
            <a:ext cx="413771" cy="0"/>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DBC493-3AA3-4A31-8AA2-A0746F804E60}"/>
              </a:ext>
            </a:extLst>
          </p:cNvPr>
          <p:cNvCxnSpPr>
            <a:cxnSpLocks/>
          </p:cNvCxnSpPr>
          <p:nvPr/>
        </p:nvCxnSpPr>
        <p:spPr>
          <a:xfrm flipH="1">
            <a:off x="5363419" y="296427"/>
            <a:ext cx="283579" cy="0"/>
          </a:xfrm>
          <a:prstGeom prst="straightConnector1">
            <a:avLst/>
          </a:prstGeom>
          <a:ln w="25400">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Hexagon 41">
            <a:extLst>
              <a:ext uri="{FF2B5EF4-FFF2-40B4-BE49-F238E27FC236}">
                <a16:creationId xmlns:a16="http://schemas.microsoft.com/office/drawing/2014/main" id="{47FC4FFA-3AFE-4D85-9D53-65C53AF53B54}"/>
              </a:ext>
            </a:extLst>
          </p:cNvPr>
          <p:cNvSpPr/>
          <p:nvPr/>
        </p:nvSpPr>
        <p:spPr>
          <a:xfrm>
            <a:off x="5113099" y="219919"/>
            <a:ext cx="205468" cy="182017"/>
          </a:xfrm>
          <a:prstGeom prst="hexagon">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8759730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6" y="115059"/>
            <a:ext cx="4927163" cy="857400"/>
          </a:xfrm>
          <a:prstGeom prst="rect">
            <a:avLst/>
          </a:prstGeom>
        </p:spPr>
        <p:txBody>
          <a:bodyPr spcFirstLastPara="1" wrap="square" lIns="91425" tIns="91425" rIns="91425" bIns="91425" anchor="b" anchorCtr="0">
            <a:noAutofit/>
          </a:bodyPr>
          <a:lstStyle/>
          <a:p>
            <a:r>
              <a:rPr lang="de-DE" b="1" dirty="0"/>
              <a:t>ENCAPSULATE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62</a:t>
            </a:fld>
            <a:endParaRPr/>
          </a:p>
        </p:txBody>
      </p:sp>
      <p:sp>
        <p:nvSpPr>
          <p:cNvPr id="13" name="Text Placeholder 3">
            <a:extLst>
              <a:ext uri="{FF2B5EF4-FFF2-40B4-BE49-F238E27FC236}">
                <a16:creationId xmlns:a16="http://schemas.microsoft.com/office/drawing/2014/main" id="{C49482A1-810F-4EC7-8AD9-6FEADCEBFE2D}"/>
              </a:ext>
            </a:extLst>
          </p:cNvPr>
          <p:cNvSpPr txBox="1">
            <a:spLocks/>
          </p:cNvSpPr>
          <p:nvPr/>
        </p:nvSpPr>
        <p:spPr>
          <a:xfrm>
            <a:off x="397578" y="2135734"/>
            <a:ext cx="3989227" cy="436016"/>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Font typeface="Titillium Web Light"/>
              <a:buNone/>
            </a:pPr>
            <a:r>
              <a:rPr lang="de-DE" sz="1000" dirty="0" err="1">
                <a:solidFill>
                  <a:schemeClr val="accent2">
                    <a:lumMod val="40000"/>
                    <a:lumOff val="60000"/>
                  </a:schemeClr>
                </a:solidFill>
              </a:rPr>
              <a:t>Owner</a:t>
            </a:r>
            <a:r>
              <a:rPr lang="de-DE" sz="1000" dirty="0">
                <a:solidFill>
                  <a:schemeClr val="accent2">
                    <a:lumMod val="40000"/>
                    <a:lumOff val="60000"/>
                  </a:schemeClr>
                </a:solidFill>
              </a:rPr>
              <a:t> </a:t>
            </a:r>
            <a:r>
              <a:rPr lang="de-DE" sz="1000" dirty="0" err="1">
                <a:solidFill>
                  <a:schemeClr val="accent2">
                    <a:lumMod val="40000"/>
                    <a:lumOff val="60000"/>
                  </a:schemeClr>
                </a:solidFill>
              </a:rPr>
              <a:t>defaulOwner</a:t>
            </a:r>
            <a:r>
              <a:rPr lang="de-DE" sz="1000" dirty="0">
                <a:solidFill>
                  <a:schemeClr val="accent2">
                    <a:lumMod val="40000"/>
                    <a:lumOff val="60000"/>
                  </a:schemeClr>
                </a:solidFill>
              </a:rPr>
              <a:t>() {Firstname = “Martin“, </a:t>
            </a:r>
            <a:r>
              <a:rPr lang="de-DE" sz="1000" dirty="0" err="1">
                <a:solidFill>
                  <a:schemeClr val="accent2">
                    <a:lumMod val="40000"/>
                    <a:lumOff val="60000"/>
                  </a:schemeClr>
                </a:solidFill>
              </a:rPr>
              <a:t>LastName</a:t>
            </a:r>
            <a:r>
              <a:rPr lang="de-DE" sz="1000" dirty="0">
                <a:solidFill>
                  <a:schemeClr val="accent2">
                    <a:lumMod val="40000"/>
                    <a:lumOff val="60000"/>
                  </a:schemeClr>
                </a:solidFill>
              </a:rPr>
              <a:t> = “Fowler“}; </a:t>
            </a:r>
          </a:p>
        </p:txBody>
      </p:sp>
    </p:spTree>
    <p:extLst>
      <p:ext uri="{BB962C8B-B14F-4D97-AF65-F5344CB8AC3E}">
        <p14:creationId xmlns:p14="http://schemas.microsoft.com/office/powerpoint/2010/main" val="363867173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RENAME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63</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1390241" y="2195975"/>
            <a:ext cx="1445557" cy="393600"/>
          </a:xfrm>
          <a:solidFill>
            <a:schemeClr val="accent6"/>
          </a:solidFill>
        </p:spPr>
        <p:txBody>
          <a:bodyPr/>
          <a:lstStyle/>
          <a:p>
            <a:pPr marL="76200" indent="0">
              <a:buNone/>
            </a:pPr>
            <a:r>
              <a:rPr lang="de-DE" sz="1000" dirty="0" err="1">
                <a:solidFill>
                  <a:schemeClr val="accent2">
                    <a:lumMod val="40000"/>
                    <a:lumOff val="60000"/>
                  </a:schemeClr>
                </a:solidFill>
              </a:rPr>
              <a:t>var</a:t>
            </a:r>
            <a:r>
              <a:rPr lang="de-DE" sz="1000" dirty="0">
                <a:solidFill>
                  <a:schemeClr val="accent2">
                    <a:lumMod val="40000"/>
                    <a:lumOff val="60000"/>
                  </a:schemeClr>
                </a:solidFill>
              </a:rPr>
              <a:t> a = </a:t>
            </a:r>
            <a:r>
              <a:rPr lang="de-DE" sz="1000" dirty="0" err="1">
                <a:solidFill>
                  <a:schemeClr val="accent2">
                    <a:lumMod val="40000"/>
                    <a:lumOff val="60000"/>
                  </a:schemeClr>
                </a:solidFill>
              </a:rPr>
              <a:t>height</a:t>
            </a:r>
            <a:r>
              <a:rPr lang="de-DE" sz="1000" dirty="0">
                <a:solidFill>
                  <a:schemeClr val="accent2">
                    <a:lumMod val="40000"/>
                    <a:lumOff val="60000"/>
                  </a:schemeClr>
                </a:solidFill>
              </a:rPr>
              <a:t> * </a:t>
            </a:r>
            <a:r>
              <a:rPr lang="de-DE" sz="1000" dirty="0" err="1">
                <a:solidFill>
                  <a:schemeClr val="accent2">
                    <a:lumMod val="40000"/>
                    <a:lumOff val="60000"/>
                  </a:schemeClr>
                </a:solidFill>
              </a:rPr>
              <a:t>width</a:t>
            </a: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417021" y="2675689"/>
            <a:ext cx="1627357" cy="4273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var</a:t>
            </a:r>
            <a:r>
              <a:rPr lang="de-DE" sz="1000" dirty="0">
                <a:solidFill>
                  <a:schemeClr val="accent2">
                    <a:lumMod val="40000"/>
                    <a:lumOff val="60000"/>
                  </a:schemeClr>
                </a:solidFill>
              </a:rPr>
              <a:t> </a:t>
            </a:r>
            <a:r>
              <a:rPr lang="de-DE" sz="1000" dirty="0" err="1">
                <a:solidFill>
                  <a:schemeClr val="accent2">
                    <a:lumMod val="40000"/>
                    <a:lumOff val="60000"/>
                  </a:schemeClr>
                </a:solidFill>
              </a:rPr>
              <a:t>area</a:t>
            </a:r>
            <a:r>
              <a:rPr lang="de-DE" sz="1000" dirty="0">
                <a:solidFill>
                  <a:schemeClr val="accent2">
                    <a:lumMod val="40000"/>
                    <a:lumOff val="60000"/>
                  </a:schemeClr>
                </a:solidFill>
              </a:rPr>
              <a:t> = </a:t>
            </a:r>
            <a:r>
              <a:rPr lang="de-DE" sz="1000" dirty="0" err="1">
                <a:solidFill>
                  <a:schemeClr val="accent2">
                    <a:lumMod val="40000"/>
                    <a:lumOff val="60000"/>
                  </a:schemeClr>
                </a:solidFill>
              </a:rPr>
              <a:t>height</a:t>
            </a:r>
            <a:r>
              <a:rPr lang="de-DE" sz="1000" dirty="0">
                <a:solidFill>
                  <a:schemeClr val="accent2">
                    <a:lumMod val="40000"/>
                    <a:lumOff val="60000"/>
                  </a:schemeClr>
                </a:solidFill>
              </a:rPr>
              <a:t> * </a:t>
            </a:r>
            <a:r>
              <a:rPr lang="de-DE" sz="1000" dirty="0" err="1">
                <a:solidFill>
                  <a:schemeClr val="accent2">
                    <a:lumMod val="40000"/>
                    <a:lumOff val="60000"/>
                  </a:schemeClr>
                </a:solidFill>
              </a:rPr>
              <a:t>width</a:t>
            </a:r>
            <a:endParaRPr lang="de-DE" sz="10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835798" y="2392775"/>
            <a:ext cx="1581223" cy="496612"/>
          </a:xfrm>
          <a:prstGeom prst="bentConnector3">
            <a:avLst>
              <a:gd name="adj1" fmla="val 50000"/>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0F1C4EE-0789-4403-B3E1-3C21E0F58C37}"/>
              </a:ext>
            </a:extLst>
          </p:cNvPr>
          <p:cNvSpPr txBox="1"/>
          <p:nvPr/>
        </p:nvSpPr>
        <p:spPr>
          <a:xfrm>
            <a:off x="4114800" y="167833"/>
            <a:ext cx="642397" cy="307777"/>
          </a:xfrm>
          <a:prstGeom prst="rect">
            <a:avLst/>
          </a:prstGeom>
          <a:noFill/>
        </p:spPr>
        <p:txBody>
          <a:bodyPr wrap="square" rtlCol="0">
            <a:spAutoFit/>
          </a:bodyPr>
          <a:lstStyle/>
          <a:p>
            <a:r>
              <a:rPr lang="de-DE" dirty="0" err="1">
                <a:solidFill>
                  <a:schemeClr val="accent5">
                    <a:lumMod val="50000"/>
                    <a:lumOff val="50000"/>
                  </a:schemeClr>
                </a:solidFill>
              </a:rPr>
              <a:t>name</a:t>
            </a:r>
            <a:endParaRPr lang="de-DE" dirty="0">
              <a:solidFill>
                <a:schemeClr val="accent5">
                  <a:lumMod val="50000"/>
                  <a:lumOff val="50000"/>
                </a:schemeClr>
              </a:solidFill>
            </a:endParaRPr>
          </a:p>
        </p:txBody>
      </p:sp>
      <p:sp>
        <p:nvSpPr>
          <p:cNvPr id="18" name="TextBox 17">
            <a:extLst>
              <a:ext uri="{FF2B5EF4-FFF2-40B4-BE49-F238E27FC236}">
                <a16:creationId xmlns:a16="http://schemas.microsoft.com/office/drawing/2014/main" id="{83384B64-764C-485F-8111-EBDDA662CA44}"/>
              </a:ext>
            </a:extLst>
          </p:cNvPr>
          <p:cNvSpPr txBox="1"/>
          <p:nvPr/>
        </p:nvSpPr>
        <p:spPr>
          <a:xfrm>
            <a:off x="5100578" y="545688"/>
            <a:ext cx="642397" cy="307777"/>
          </a:xfrm>
          <a:prstGeom prst="rect">
            <a:avLst/>
          </a:prstGeom>
          <a:noFill/>
        </p:spPr>
        <p:txBody>
          <a:bodyPr wrap="square" rtlCol="0">
            <a:spAutoFit/>
          </a:bodyPr>
          <a:lstStyle/>
          <a:p>
            <a:r>
              <a:rPr lang="de-DE" dirty="0" err="1">
                <a:solidFill>
                  <a:schemeClr val="bg1">
                    <a:lumMod val="65000"/>
                  </a:schemeClr>
                </a:solidFill>
              </a:rPr>
              <a:t>nm</a:t>
            </a:r>
            <a:endParaRPr lang="de-DE" dirty="0">
              <a:solidFill>
                <a:schemeClr val="bg1">
                  <a:lumMod val="65000"/>
                </a:schemeClr>
              </a:solidFill>
            </a:endParaRPr>
          </a:p>
        </p:txBody>
      </p:sp>
      <p:sp>
        <p:nvSpPr>
          <p:cNvPr id="5" name="Rectangle 4">
            <a:extLst>
              <a:ext uri="{FF2B5EF4-FFF2-40B4-BE49-F238E27FC236}">
                <a16:creationId xmlns:a16="http://schemas.microsoft.com/office/drawing/2014/main" id="{43B89FAB-1654-4C89-B8E8-0A8654BA3D7E}"/>
              </a:ext>
            </a:extLst>
          </p:cNvPr>
          <p:cNvSpPr/>
          <p:nvPr/>
        </p:nvSpPr>
        <p:spPr>
          <a:xfrm>
            <a:off x="5518233" y="643444"/>
            <a:ext cx="390643" cy="149423"/>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Connector: Elbow 19">
            <a:extLst>
              <a:ext uri="{FF2B5EF4-FFF2-40B4-BE49-F238E27FC236}">
                <a16:creationId xmlns:a16="http://schemas.microsoft.com/office/drawing/2014/main" id="{B5C835DF-955A-481D-B27F-BC7C881993F2}"/>
              </a:ext>
            </a:extLst>
          </p:cNvPr>
          <p:cNvCxnSpPr>
            <a:cxnSpLocks/>
            <a:stCxn id="2" idx="2"/>
            <a:endCxn id="18" idx="1"/>
          </p:cNvCxnSpPr>
          <p:nvPr/>
        </p:nvCxnSpPr>
        <p:spPr>
          <a:xfrm rot="16200000" flipH="1">
            <a:off x="4656305" y="255303"/>
            <a:ext cx="223967" cy="664579"/>
          </a:xfrm>
          <a:prstGeom prst="bent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28560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8"/>
            <a:ext cx="4087998" cy="1218439"/>
          </a:xfrm>
          <a:prstGeom prst="rect">
            <a:avLst/>
          </a:prstGeom>
        </p:spPr>
        <p:txBody>
          <a:bodyPr spcFirstLastPara="1" wrap="square" lIns="91425" tIns="91425" rIns="91425" bIns="91425" anchor="b" anchorCtr="0">
            <a:noAutofit/>
          </a:bodyPr>
          <a:lstStyle/>
          <a:p>
            <a:r>
              <a:rPr lang="de-DE" b="1" dirty="0"/>
              <a:t>INTRODUCE PARAMETER OBJECT</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64</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65881" y="2092035"/>
            <a:ext cx="3406019" cy="856905"/>
          </a:xfrm>
          <a:solidFill>
            <a:schemeClr val="accent6"/>
          </a:solidFill>
        </p:spPr>
        <p:txBody>
          <a:body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AmountInvoiced</a:t>
            </a:r>
            <a:r>
              <a:rPr lang="de-DE" sz="1000" dirty="0">
                <a:solidFill>
                  <a:schemeClr val="accent2">
                    <a:lumMod val="40000"/>
                    <a:lumOff val="60000"/>
                  </a:schemeClr>
                </a:solidFill>
              </a:rPr>
              <a:t>(Date </a:t>
            </a:r>
            <a:r>
              <a:rPr lang="de-DE" sz="1000" dirty="0" err="1">
                <a:solidFill>
                  <a:schemeClr val="accent2">
                    <a:lumMod val="40000"/>
                    <a:lumOff val="60000"/>
                  </a:schemeClr>
                </a:solidFill>
              </a:rPr>
              <a:t>StartDate</a:t>
            </a:r>
            <a:r>
              <a:rPr lang="de-DE" sz="1000" dirty="0">
                <a:solidFill>
                  <a:schemeClr val="accent2">
                    <a:lumMod val="40000"/>
                    <a:lumOff val="60000"/>
                  </a:schemeClr>
                </a:solidFill>
              </a:rPr>
              <a:t>, Date </a:t>
            </a:r>
            <a:r>
              <a:rPr lang="de-DE" sz="1000" dirty="0" err="1">
                <a:solidFill>
                  <a:schemeClr val="accent2">
                    <a:lumMod val="40000"/>
                    <a:lumOff val="60000"/>
                  </a:schemeClr>
                </a:solidFill>
              </a:rPr>
              <a:t>EndDate</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AmountReceived</a:t>
            </a:r>
            <a:r>
              <a:rPr lang="de-DE" sz="1000" dirty="0">
                <a:solidFill>
                  <a:schemeClr val="accent2">
                    <a:lumMod val="40000"/>
                    <a:lumOff val="60000"/>
                  </a:schemeClr>
                </a:solidFill>
              </a:rPr>
              <a:t>(Date </a:t>
            </a:r>
            <a:r>
              <a:rPr lang="de-DE" sz="1000" dirty="0" err="1">
                <a:solidFill>
                  <a:schemeClr val="accent2">
                    <a:lumMod val="40000"/>
                    <a:lumOff val="60000"/>
                  </a:schemeClr>
                </a:solidFill>
              </a:rPr>
              <a:t>StartDate</a:t>
            </a:r>
            <a:r>
              <a:rPr lang="de-DE" sz="1000" dirty="0">
                <a:solidFill>
                  <a:schemeClr val="accent2">
                    <a:lumMod val="40000"/>
                    <a:lumOff val="60000"/>
                  </a:schemeClr>
                </a:solidFill>
              </a:rPr>
              <a:t>, Date </a:t>
            </a:r>
            <a:r>
              <a:rPr lang="de-DE" sz="1000" dirty="0" err="1">
                <a:solidFill>
                  <a:schemeClr val="accent2">
                    <a:lumMod val="40000"/>
                    <a:lumOff val="60000"/>
                  </a:schemeClr>
                </a:solidFill>
              </a:rPr>
              <a:t>EndDate</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AmountOverdue</a:t>
            </a:r>
            <a:r>
              <a:rPr lang="de-DE" sz="1000" dirty="0">
                <a:solidFill>
                  <a:schemeClr val="accent2">
                    <a:lumMod val="40000"/>
                    <a:lumOff val="60000"/>
                  </a:schemeClr>
                </a:solidFill>
              </a:rPr>
              <a:t>(Date </a:t>
            </a:r>
            <a:r>
              <a:rPr lang="de-DE" sz="1000" dirty="0" err="1">
                <a:solidFill>
                  <a:schemeClr val="accent2">
                    <a:lumMod val="40000"/>
                    <a:lumOff val="60000"/>
                  </a:schemeClr>
                </a:solidFill>
              </a:rPr>
              <a:t>StartDate</a:t>
            </a:r>
            <a:r>
              <a:rPr lang="de-DE" sz="1000" dirty="0">
                <a:solidFill>
                  <a:schemeClr val="accent2">
                    <a:lumMod val="40000"/>
                    <a:lumOff val="60000"/>
                  </a:schemeClr>
                </a:solidFill>
              </a:rPr>
              <a:t>, Date </a:t>
            </a:r>
            <a:r>
              <a:rPr lang="de-DE" sz="1000" dirty="0" err="1">
                <a:solidFill>
                  <a:schemeClr val="accent2">
                    <a:lumMod val="40000"/>
                    <a:lumOff val="60000"/>
                  </a:schemeClr>
                </a:solidFill>
              </a:rPr>
              <a:t>EndDate</a:t>
            </a:r>
            <a:r>
              <a:rPr lang="de-DE" sz="1000" dirty="0">
                <a:solidFill>
                  <a:schemeClr val="accent2">
                    <a:lumMod val="40000"/>
                    <a:lumOff val="60000"/>
                  </a:schemeClr>
                </a:solidFill>
              </a:rPr>
              <a:t>) {…}</a:t>
            </a:r>
          </a:p>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361481" y="2910103"/>
            <a:ext cx="2633680" cy="895721"/>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AmountInvoiced</a:t>
            </a:r>
            <a:r>
              <a:rPr lang="de-DE" sz="1000" dirty="0">
                <a:solidFill>
                  <a:schemeClr val="accent2">
                    <a:lumMod val="40000"/>
                    <a:lumOff val="60000"/>
                  </a:schemeClr>
                </a:solidFill>
              </a:rPr>
              <a:t>(</a:t>
            </a:r>
            <a:r>
              <a:rPr lang="de-DE" sz="1000" dirty="0" err="1">
                <a:solidFill>
                  <a:schemeClr val="accent2">
                    <a:lumMod val="40000"/>
                    <a:lumOff val="60000"/>
                  </a:schemeClr>
                </a:solidFill>
              </a:rPr>
              <a:t>DateRange</a:t>
            </a:r>
            <a:r>
              <a:rPr lang="de-DE" sz="1000" dirty="0">
                <a:solidFill>
                  <a:schemeClr val="accent2">
                    <a:lumMod val="40000"/>
                    <a:lumOff val="60000"/>
                  </a:schemeClr>
                </a:solidFill>
              </a:rPr>
              <a:t> date)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AmountReceived</a:t>
            </a:r>
            <a:r>
              <a:rPr lang="de-DE" sz="1000" dirty="0">
                <a:solidFill>
                  <a:schemeClr val="accent2">
                    <a:lumMod val="40000"/>
                    <a:lumOff val="60000"/>
                  </a:schemeClr>
                </a:solidFill>
              </a:rPr>
              <a:t>(</a:t>
            </a:r>
            <a:r>
              <a:rPr lang="de-DE" sz="1000" dirty="0" err="1">
                <a:solidFill>
                  <a:schemeClr val="accent2">
                    <a:lumMod val="40000"/>
                    <a:lumOff val="60000"/>
                  </a:schemeClr>
                </a:solidFill>
              </a:rPr>
              <a:t>DateRange</a:t>
            </a:r>
            <a:r>
              <a:rPr lang="de-DE" sz="1000" dirty="0">
                <a:solidFill>
                  <a:schemeClr val="accent2">
                    <a:lumMod val="40000"/>
                    <a:lumOff val="60000"/>
                  </a:schemeClr>
                </a:solidFill>
              </a:rPr>
              <a:t> date)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AmountOverdue</a:t>
            </a:r>
            <a:r>
              <a:rPr lang="de-DE" sz="1000" dirty="0">
                <a:solidFill>
                  <a:schemeClr val="accent2">
                    <a:lumMod val="40000"/>
                    <a:lumOff val="60000"/>
                  </a:schemeClr>
                </a:solidFill>
              </a:rPr>
              <a:t>(</a:t>
            </a:r>
            <a:r>
              <a:rPr lang="de-DE" sz="1000" dirty="0" err="1">
                <a:solidFill>
                  <a:schemeClr val="accent2">
                    <a:lumMod val="40000"/>
                    <a:lumOff val="60000"/>
                  </a:schemeClr>
                </a:solidFill>
              </a:rPr>
              <a:t>DateRange</a:t>
            </a:r>
            <a:r>
              <a:rPr lang="de-DE" sz="1000" dirty="0">
                <a:solidFill>
                  <a:schemeClr val="accent2">
                    <a:lumMod val="40000"/>
                    <a:lumOff val="60000"/>
                  </a:schemeClr>
                </a:solidFill>
              </a:rPr>
              <a:t> date) {…}</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771900" y="2520488"/>
            <a:ext cx="589581" cy="837476"/>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8633E8-4A1A-45E5-8461-8DAFB5DAF298}"/>
              </a:ext>
            </a:extLst>
          </p:cNvPr>
          <p:cNvSpPr txBox="1"/>
          <p:nvPr/>
        </p:nvSpPr>
        <p:spPr>
          <a:xfrm>
            <a:off x="4386804" y="526648"/>
            <a:ext cx="1857737" cy="307777"/>
          </a:xfrm>
          <a:prstGeom prst="rect">
            <a:avLst/>
          </a:prstGeom>
          <a:noFill/>
        </p:spPr>
        <p:txBody>
          <a:bodyPr wrap="square" rtlCol="0">
            <a:spAutoFit/>
          </a:bodyPr>
          <a:lstStyle/>
          <a:p>
            <a:r>
              <a:rPr lang="de-DE" dirty="0"/>
              <a:t>F(	     )</a:t>
            </a:r>
          </a:p>
        </p:txBody>
      </p:sp>
      <p:sp>
        <p:nvSpPr>
          <p:cNvPr id="5" name="Rectangle 4">
            <a:extLst>
              <a:ext uri="{FF2B5EF4-FFF2-40B4-BE49-F238E27FC236}">
                <a16:creationId xmlns:a16="http://schemas.microsoft.com/office/drawing/2014/main" id="{8D3437B9-3816-4C62-B755-97E8687141BF}"/>
              </a:ext>
            </a:extLst>
          </p:cNvPr>
          <p:cNvSpPr/>
          <p:nvPr/>
        </p:nvSpPr>
        <p:spPr>
          <a:xfrm>
            <a:off x="4907664" y="619246"/>
            <a:ext cx="144683" cy="144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Isosceles Triangle 6">
            <a:extLst>
              <a:ext uri="{FF2B5EF4-FFF2-40B4-BE49-F238E27FC236}">
                <a16:creationId xmlns:a16="http://schemas.microsoft.com/office/drawing/2014/main" id="{7A91D31C-235E-4588-82D5-5832D6FDC6F2}"/>
              </a:ext>
            </a:extLst>
          </p:cNvPr>
          <p:cNvSpPr/>
          <p:nvPr/>
        </p:nvSpPr>
        <p:spPr>
          <a:xfrm>
            <a:off x="5144946" y="619246"/>
            <a:ext cx="144000" cy="144000"/>
          </a:xfrm>
          <a:prstGeom prst="triangl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tangle 20">
            <a:extLst>
              <a:ext uri="{FF2B5EF4-FFF2-40B4-BE49-F238E27FC236}">
                <a16:creationId xmlns:a16="http://schemas.microsoft.com/office/drawing/2014/main" id="{70917509-2887-4E3F-88F3-20CCBDF3636A}"/>
              </a:ext>
            </a:extLst>
          </p:cNvPr>
          <p:cNvSpPr/>
          <p:nvPr/>
        </p:nvSpPr>
        <p:spPr>
          <a:xfrm rot="2700000">
            <a:off x="5387198" y="618910"/>
            <a:ext cx="144000" cy="144655"/>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tar: 5 Points 7">
            <a:extLst>
              <a:ext uri="{FF2B5EF4-FFF2-40B4-BE49-F238E27FC236}">
                <a16:creationId xmlns:a16="http://schemas.microsoft.com/office/drawing/2014/main" id="{DBDDC357-B8D7-4501-A647-43F0D43DE437}"/>
              </a:ext>
            </a:extLst>
          </p:cNvPr>
          <p:cNvSpPr>
            <a:spLocks/>
          </p:cNvSpPr>
          <p:nvPr/>
        </p:nvSpPr>
        <p:spPr>
          <a:xfrm>
            <a:off x="6392460" y="412689"/>
            <a:ext cx="144000" cy="144000"/>
          </a:xfrm>
          <a:prstGeom prst="star5">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Straight Connector 13">
            <a:extLst>
              <a:ext uri="{FF2B5EF4-FFF2-40B4-BE49-F238E27FC236}">
                <a16:creationId xmlns:a16="http://schemas.microsoft.com/office/drawing/2014/main" id="{02090457-3885-462E-8D2B-E07CE9EAC07A}"/>
              </a:ext>
            </a:extLst>
          </p:cNvPr>
          <p:cNvCxnSpPr>
            <a:cxnSpLocks/>
          </p:cNvCxnSpPr>
          <p:nvPr/>
        </p:nvCxnSpPr>
        <p:spPr>
          <a:xfrm>
            <a:off x="6070922" y="626866"/>
            <a:ext cx="757458" cy="0"/>
          </a:xfrm>
          <a:prstGeom prst="line">
            <a:avLst/>
          </a:prstGeom>
          <a:ln w="25400">
            <a:solidFill>
              <a:schemeClr val="accent5">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DC3D3D-B2F3-41D9-A18D-AB6EF69F62E5}"/>
              </a:ext>
            </a:extLst>
          </p:cNvPr>
          <p:cNvCxnSpPr>
            <a:cxnSpLocks/>
          </p:cNvCxnSpPr>
          <p:nvPr/>
        </p:nvCxnSpPr>
        <p:spPr>
          <a:xfrm rot="10800000" flipV="1">
            <a:off x="4757198" y="465718"/>
            <a:ext cx="1313725" cy="214817"/>
          </a:xfrm>
          <a:prstGeom prst="bentConnector3">
            <a:avLst>
              <a:gd name="adj1" fmla="val 100028"/>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D17E6F2-6995-4E0F-BB8C-C6B90384AB09}"/>
              </a:ext>
            </a:extLst>
          </p:cNvPr>
          <p:cNvCxnSpPr>
            <a:cxnSpLocks/>
          </p:cNvCxnSpPr>
          <p:nvPr/>
        </p:nvCxnSpPr>
        <p:spPr>
          <a:xfrm>
            <a:off x="4860044" y="940870"/>
            <a:ext cx="1580083" cy="12700"/>
          </a:xfrm>
          <a:prstGeom prst="bentConnector4">
            <a:avLst>
              <a:gd name="adj1" fmla="val 27467"/>
              <a:gd name="adj2" fmla="val 188125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F93F82-B61B-4A53-9496-2A64694F7F73}"/>
              </a:ext>
            </a:extLst>
          </p:cNvPr>
          <p:cNvCxnSpPr>
            <a:cxnSpLocks/>
          </p:cNvCxnSpPr>
          <p:nvPr/>
        </p:nvCxnSpPr>
        <p:spPr>
          <a:xfrm flipV="1">
            <a:off x="4869568" y="793293"/>
            <a:ext cx="0" cy="15665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1BC7BEF-47E9-4260-9BDE-644B69FDE3A2}"/>
              </a:ext>
            </a:extLst>
          </p:cNvPr>
          <p:cNvCxnSpPr>
            <a:cxnSpLocks/>
          </p:cNvCxnSpPr>
          <p:nvPr/>
        </p:nvCxnSpPr>
        <p:spPr>
          <a:xfrm flipV="1">
            <a:off x="5595849" y="784213"/>
            <a:ext cx="0" cy="15665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06D39F4-1BC0-4EE6-8E00-317786CE668C}"/>
              </a:ext>
            </a:extLst>
          </p:cNvPr>
          <p:cNvCxnSpPr>
            <a:cxnSpLocks/>
          </p:cNvCxnSpPr>
          <p:nvPr/>
        </p:nvCxnSpPr>
        <p:spPr>
          <a:xfrm>
            <a:off x="5288946" y="940871"/>
            <a:ext cx="321189"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B336EC-313F-4B64-B099-AC8CD342970D}"/>
              </a:ext>
            </a:extLst>
          </p:cNvPr>
          <p:cNvSpPr/>
          <p:nvPr/>
        </p:nvSpPr>
        <p:spPr>
          <a:xfrm>
            <a:off x="6070922" y="344347"/>
            <a:ext cx="757458" cy="596523"/>
          </a:xfrm>
          <a:prstGeom prst="rect">
            <a:avLst/>
          </a:prstGeom>
          <a:no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0186126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8"/>
            <a:ext cx="4087998" cy="1218439"/>
          </a:xfrm>
          <a:prstGeom prst="rect">
            <a:avLst/>
          </a:prstGeom>
        </p:spPr>
        <p:txBody>
          <a:bodyPr spcFirstLastPara="1" wrap="square" lIns="91425" tIns="91425" rIns="91425" bIns="91425" anchor="b" anchorCtr="0">
            <a:noAutofit/>
          </a:bodyPr>
          <a:lstStyle/>
          <a:p>
            <a:r>
              <a:rPr lang="de-DE" b="1" dirty="0"/>
              <a:t>COMBINE FUNCTIONS INTO CLASS</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65</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65881" y="2092035"/>
            <a:ext cx="3228667" cy="892465"/>
          </a:xfrm>
          <a:solidFill>
            <a:schemeClr val="accent6"/>
          </a:solidFill>
        </p:spPr>
        <p:txBody>
          <a:bodyPr/>
          <a:lstStyle/>
          <a:p>
            <a:pPr marL="76200" indent="0">
              <a:buNone/>
            </a:pPr>
            <a:r>
              <a:rPr lang="de-DE" sz="1000" dirty="0" err="1">
                <a:solidFill>
                  <a:schemeClr val="accent2">
                    <a:lumMod val="40000"/>
                    <a:lumOff val="60000"/>
                  </a:schemeClr>
                </a:solidFill>
              </a:rPr>
              <a:t>base</a:t>
            </a:r>
            <a:r>
              <a:rPr lang="de-DE" sz="1000" dirty="0">
                <a:solidFill>
                  <a:schemeClr val="accent2">
                    <a:lumMod val="40000"/>
                    <a:lumOff val="60000"/>
                  </a:schemeClr>
                </a:solidFill>
              </a:rPr>
              <a:t>(Reading </a:t>
            </a:r>
            <a:r>
              <a:rPr lang="de-DE" sz="1000" dirty="0" err="1">
                <a:solidFill>
                  <a:schemeClr val="accent2">
                    <a:lumMod val="40000"/>
                    <a:lumOff val="60000"/>
                  </a:schemeClr>
                </a:solidFill>
              </a:rPr>
              <a:t>aReading</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TaxableCharge</a:t>
            </a:r>
            <a:r>
              <a:rPr lang="de-DE" sz="1000" dirty="0">
                <a:solidFill>
                  <a:schemeClr val="accent2">
                    <a:lumMod val="40000"/>
                    <a:lumOff val="60000"/>
                  </a:schemeClr>
                </a:solidFill>
              </a:rPr>
              <a:t>(Reading </a:t>
            </a:r>
            <a:r>
              <a:rPr lang="de-DE" sz="1000" dirty="0" err="1">
                <a:solidFill>
                  <a:schemeClr val="accent2">
                    <a:lumMod val="40000"/>
                    <a:lumOff val="60000"/>
                  </a:schemeClr>
                </a:solidFill>
              </a:rPr>
              <a:t>aReading</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CalculateBaseCharge</a:t>
            </a:r>
            <a:r>
              <a:rPr lang="de-DE" sz="1000" dirty="0">
                <a:solidFill>
                  <a:schemeClr val="accent2">
                    <a:lumMod val="40000"/>
                    <a:lumOff val="60000"/>
                  </a:schemeClr>
                </a:solidFill>
              </a:rPr>
              <a:t>(Reading </a:t>
            </a:r>
            <a:r>
              <a:rPr lang="de-DE" sz="1000" dirty="0" err="1">
                <a:solidFill>
                  <a:schemeClr val="accent2">
                    <a:lumMod val="40000"/>
                    <a:lumOff val="60000"/>
                  </a:schemeClr>
                </a:solidFill>
              </a:rPr>
              <a:t>aReading</a:t>
            </a:r>
            <a:r>
              <a:rPr lang="de-DE" sz="1000" dirty="0">
                <a:solidFill>
                  <a:schemeClr val="accent2">
                    <a:lumMod val="40000"/>
                    <a:lumOff val="60000"/>
                  </a:schemeClr>
                </a:solidFill>
              </a:rPr>
              <a:t>) {…}</a:t>
            </a:r>
          </a:p>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312285" y="2545911"/>
            <a:ext cx="3228667" cy="1587874"/>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a:solidFill>
                  <a:schemeClr val="accent2">
                    <a:lumMod val="40000"/>
                    <a:lumOff val="60000"/>
                  </a:schemeClr>
                </a:solidFill>
              </a:rPr>
              <a:t>Class Reading</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Reading()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TaxableCharge</a:t>
            </a:r>
            <a:r>
              <a:rPr lang="de-DE" sz="1000" dirty="0">
                <a:solidFill>
                  <a:schemeClr val="accent2">
                    <a:lumMod val="40000"/>
                    <a:lumOff val="60000"/>
                  </a:schemeClr>
                </a:solidFill>
              </a:rPr>
              <a:t>()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CalculateBaseCharge</a:t>
            </a:r>
            <a:r>
              <a:rPr lang="de-DE" sz="1000" dirty="0">
                <a:solidFill>
                  <a:schemeClr val="accent2">
                    <a:lumMod val="40000"/>
                    <a:lumOff val="60000"/>
                  </a:schemeClr>
                </a:solidFill>
              </a:rPr>
              <a:t>() {…}</a:t>
            </a:r>
          </a:p>
          <a:p>
            <a:pPr marL="76200" indent="0">
              <a:buNone/>
            </a:pPr>
            <a:r>
              <a:rPr lang="de-DE" sz="100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594548" y="2538268"/>
            <a:ext cx="717737" cy="801580"/>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DECB059-D652-437E-9D97-D621780077D1}"/>
              </a:ext>
            </a:extLst>
          </p:cNvPr>
          <p:cNvSpPr/>
          <p:nvPr/>
        </p:nvSpPr>
        <p:spPr>
          <a:xfrm>
            <a:off x="4480080" y="311830"/>
            <a:ext cx="660758" cy="307777"/>
          </a:xfrm>
          <a:prstGeom prst="rect">
            <a:avLst/>
          </a:prstGeom>
        </p:spPr>
        <p:txBody>
          <a:bodyPr wrap="none">
            <a:spAutoFit/>
          </a:bodyPr>
          <a:lstStyle/>
          <a:p>
            <a:r>
              <a:rPr lang="de-DE" dirty="0"/>
              <a:t>F(     )</a:t>
            </a:r>
          </a:p>
        </p:txBody>
      </p:sp>
      <p:sp>
        <p:nvSpPr>
          <p:cNvPr id="18" name="Rectangle 17">
            <a:extLst>
              <a:ext uri="{FF2B5EF4-FFF2-40B4-BE49-F238E27FC236}">
                <a16:creationId xmlns:a16="http://schemas.microsoft.com/office/drawing/2014/main" id="{9CEB58B6-CDA2-475B-857C-B37606C3BD8C}"/>
              </a:ext>
            </a:extLst>
          </p:cNvPr>
          <p:cNvSpPr/>
          <p:nvPr/>
        </p:nvSpPr>
        <p:spPr>
          <a:xfrm>
            <a:off x="4793364" y="401338"/>
            <a:ext cx="144683" cy="144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E6A96FFF-8D11-4B10-A180-98C6412E3FCA}"/>
              </a:ext>
            </a:extLst>
          </p:cNvPr>
          <p:cNvSpPr/>
          <p:nvPr/>
        </p:nvSpPr>
        <p:spPr>
          <a:xfrm>
            <a:off x="4455365" y="855826"/>
            <a:ext cx="691215" cy="307777"/>
          </a:xfrm>
          <a:prstGeom prst="rect">
            <a:avLst/>
          </a:prstGeom>
        </p:spPr>
        <p:txBody>
          <a:bodyPr wrap="none">
            <a:spAutoFit/>
          </a:bodyPr>
          <a:lstStyle/>
          <a:p>
            <a:r>
              <a:rPr lang="de-DE" dirty="0"/>
              <a:t>G(     )</a:t>
            </a:r>
          </a:p>
        </p:txBody>
      </p:sp>
      <p:sp>
        <p:nvSpPr>
          <p:cNvPr id="20" name="Rectangle 19">
            <a:extLst>
              <a:ext uri="{FF2B5EF4-FFF2-40B4-BE49-F238E27FC236}">
                <a16:creationId xmlns:a16="http://schemas.microsoft.com/office/drawing/2014/main" id="{452AFE90-BED1-40E8-AD17-18E10E0D3D7F}"/>
              </a:ext>
            </a:extLst>
          </p:cNvPr>
          <p:cNvSpPr/>
          <p:nvPr/>
        </p:nvSpPr>
        <p:spPr>
          <a:xfrm>
            <a:off x="4783889" y="945334"/>
            <a:ext cx="144683" cy="144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Straight Connector 21">
            <a:extLst>
              <a:ext uri="{FF2B5EF4-FFF2-40B4-BE49-F238E27FC236}">
                <a16:creationId xmlns:a16="http://schemas.microsoft.com/office/drawing/2014/main" id="{8FC2ECC9-2B02-42A0-9906-19220AD8B7C0}"/>
              </a:ext>
            </a:extLst>
          </p:cNvPr>
          <p:cNvCxnSpPr>
            <a:cxnSpLocks/>
          </p:cNvCxnSpPr>
          <p:nvPr/>
        </p:nvCxnSpPr>
        <p:spPr>
          <a:xfrm>
            <a:off x="5621342" y="620999"/>
            <a:ext cx="757458" cy="0"/>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E10DA1C-7FBF-4DFA-B3D8-7944F04E79B5}"/>
              </a:ext>
            </a:extLst>
          </p:cNvPr>
          <p:cNvSpPr/>
          <p:nvPr/>
        </p:nvSpPr>
        <p:spPr>
          <a:xfrm>
            <a:off x="5621342" y="346100"/>
            <a:ext cx="757458" cy="808917"/>
          </a:xfrm>
          <a:prstGeom prst="rect">
            <a:avLst/>
          </a:prstGeom>
          <a:no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25">
            <a:extLst>
              <a:ext uri="{FF2B5EF4-FFF2-40B4-BE49-F238E27FC236}">
                <a16:creationId xmlns:a16="http://schemas.microsoft.com/office/drawing/2014/main" id="{64D29B70-59AE-46A3-ABCC-B67292BCE760}"/>
              </a:ext>
            </a:extLst>
          </p:cNvPr>
          <p:cNvSpPr/>
          <p:nvPr/>
        </p:nvSpPr>
        <p:spPr>
          <a:xfrm>
            <a:off x="5926619" y="401338"/>
            <a:ext cx="144683" cy="144000"/>
          </a:xfrm>
          <a:prstGeom prst="rect">
            <a:avLst/>
          </a:prstGeom>
          <a:solidFill>
            <a:schemeClr val="accent1">
              <a:lumMod val="2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8919F654-9130-4982-AF46-A0B1DF10C953}"/>
              </a:ext>
            </a:extLst>
          </p:cNvPr>
          <p:cNvSpPr txBox="1"/>
          <p:nvPr/>
        </p:nvSpPr>
        <p:spPr>
          <a:xfrm>
            <a:off x="5690350" y="631797"/>
            <a:ext cx="617220" cy="523220"/>
          </a:xfrm>
          <a:prstGeom prst="rect">
            <a:avLst/>
          </a:prstGeom>
          <a:noFill/>
        </p:spPr>
        <p:txBody>
          <a:bodyPr wrap="square" rtlCol="0">
            <a:spAutoFit/>
          </a:bodyPr>
          <a:lstStyle/>
          <a:p>
            <a:r>
              <a:rPr lang="de-DE" dirty="0">
                <a:solidFill>
                  <a:schemeClr val="accent5">
                    <a:lumMod val="50000"/>
                    <a:lumOff val="50000"/>
                  </a:schemeClr>
                </a:solidFill>
              </a:rPr>
              <a:t>F()</a:t>
            </a:r>
          </a:p>
          <a:p>
            <a:r>
              <a:rPr lang="de-DE" dirty="0">
                <a:solidFill>
                  <a:schemeClr val="accent5">
                    <a:lumMod val="50000"/>
                    <a:lumOff val="50000"/>
                  </a:schemeClr>
                </a:solidFill>
              </a:rPr>
              <a:t>G()</a:t>
            </a:r>
          </a:p>
        </p:txBody>
      </p:sp>
      <p:cxnSp>
        <p:nvCxnSpPr>
          <p:cNvPr id="27" name="Straight Connector 26">
            <a:extLst>
              <a:ext uri="{FF2B5EF4-FFF2-40B4-BE49-F238E27FC236}">
                <a16:creationId xmlns:a16="http://schemas.microsoft.com/office/drawing/2014/main" id="{8EE349F0-1252-4A85-832A-203EE4D05E5E}"/>
              </a:ext>
            </a:extLst>
          </p:cNvPr>
          <p:cNvCxnSpPr>
            <a:cxnSpLocks/>
            <a:endCxn id="2" idx="3"/>
          </p:cNvCxnSpPr>
          <p:nvPr/>
        </p:nvCxnSpPr>
        <p:spPr>
          <a:xfrm flipH="1" flipV="1">
            <a:off x="5140838" y="465719"/>
            <a:ext cx="619884" cy="319142"/>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058D8ED-E7C4-40D0-88C8-319F0A125237}"/>
              </a:ext>
            </a:extLst>
          </p:cNvPr>
          <p:cNvCxnSpPr>
            <a:cxnSpLocks/>
            <a:endCxn id="19" idx="3"/>
          </p:cNvCxnSpPr>
          <p:nvPr/>
        </p:nvCxnSpPr>
        <p:spPr>
          <a:xfrm flipH="1" flipV="1">
            <a:off x="5146580" y="1009715"/>
            <a:ext cx="614140" cy="7619"/>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42842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8.</a:t>
            </a:r>
            <a:br>
              <a:rPr lang="en" dirty="0"/>
            </a:br>
            <a:r>
              <a:rPr lang="de-DE" b="1" dirty="0"/>
              <a:t>Katalog von  </a:t>
            </a:r>
            <a:br>
              <a:rPr lang="de-DE" b="1" dirty="0"/>
            </a:br>
            <a:r>
              <a:rPr lang="de-DE" b="1" dirty="0" err="1"/>
              <a:t>Encapsulate</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212653748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Encapsulate</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REPLACE PRIMITIVE WITH OBJECT</a:t>
            </a:r>
          </a:p>
          <a:p>
            <a:r>
              <a:rPr lang="de-DE" sz="1600" dirty="0"/>
              <a:t>REPLACE TEMP WITH QUERY</a:t>
            </a:r>
          </a:p>
          <a:p>
            <a:r>
              <a:rPr lang="de-DE" sz="1600" dirty="0"/>
              <a:t>EXTRACT CLASS</a:t>
            </a:r>
          </a:p>
          <a:p>
            <a:r>
              <a:rPr lang="de-DE" sz="1600" dirty="0"/>
              <a:t>INLINE CLASS</a:t>
            </a:r>
          </a:p>
          <a:p>
            <a:r>
              <a:rPr lang="de-DE" sz="1600" dirty="0"/>
              <a:t>HIDE DELEGATE</a:t>
            </a:r>
          </a:p>
          <a:p>
            <a:r>
              <a:rPr lang="de-DE" sz="1600" dirty="0"/>
              <a:t>REMOVE MIDDLE MAN</a:t>
            </a:r>
          </a:p>
          <a:p>
            <a:r>
              <a:rPr lang="de-DE" sz="1600" dirty="0"/>
              <a:t>SUBSTITUTE ALGORITHM</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a:p>
        </p:txBody>
      </p:sp>
    </p:spTree>
    <p:extLst>
      <p:ext uri="{BB962C8B-B14F-4D97-AF65-F5344CB8AC3E}">
        <p14:creationId xmlns:p14="http://schemas.microsoft.com/office/powerpoint/2010/main" val="38154876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REPLACE PRIMITIVE WITH OBJECT</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68</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r>
              <a:rPr lang="de-DE" sz="1000" dirty="0" err="1">
                <a:solidFill>
                  <a:schemeClr val="accent2">
                    <a:lumMod val="40000"/>
                    <a:lumOff val="60000"/>
                  </a:schemeClr>
                </a:solidFill>
              </a:rPr>
              <a:t>Orders.filter</a:t>
            </a:r>
            <a:r>
              <a:rPr lang="de-DE" sz="1000" dirty="0">
                <a:solidFill>
                  <a:schemeClr val="accent2">
                    <a:lumMod val="40000"/>
                    <a:lumOff val="60000"/>
                  </a:schemeClr>
                </a:solidFill>
              </a:rPr>
              <a:t>(o =&gt; “high“ == </a:t>
            </a:r>
            <a:r>
              <a:rPr lang="de-DE" sz="1000" dirty="0" err="1">
                <a:solidFill>
                  <a:schemeClr val="accent2">
                    <a:lumMod val="40000"/>
                    <a:lumOff val="60000"/>
                  </a:schemeClr>
                </a:solidFill>
              </a:rPr>
              <a:t>o.priority</a:t>
            </a:r>
            <a:endParaRPr lang="de-DE" sz="1000" dirty="0">
              <a:solidFill>
                <a:schemeClr val="accent2">
                  <a:lumMod val="40000"/>
                  <a:lumOff val="60000"/>
                </a:schemeClr>
              </a:solidFill>
            </a:endParaRPr>
          </a:p>
          <a:p>
            <a:pPr marL="76200" indent="0">
              <a:buNone/>
            </a:pPr>
            <a:r>
              <a:rPr lang="de-DE" sz="1000" dirty="0">
                <a:solidFill>
                  <a:schemeClr val="accent2">
                    <a:lumMod val="40000"/>
                    <a:lumOff val="60000"/>
                  </a:schemeClr>
                </a:solidFill>
              </a:rPr>
              <a:t>                           || “</a:t>
            </a:r>
            <a:r>
              <a:rPr lang="de-DE" sz="1000" dirty="0" err="1">
                <a:solidFill>
                  <a:schemeClr val="accent2">
                    <a:lumMod val="40000"/>
                    <a:lumOff val="60000"/>
                  </a:schemeClr>
                </a:solidFill>
              </a:rPr>
              <a:t>rush</a:t>
            </a:r>
            <a:r>
              <a:rPr lang="de-DE" sz="1000" dirty="0">
                <a:solidFill>
                  <a:schemeClr val="accent2">
                    <a:lumMod val="40000"/>
                    <a:lumOff val="60000"/>
                  </a:schemeClr>
                </a:solidFill>
              </a:rPr>
              <a:t>“ == </a:t>
            </a:r>
            <a:r>
              <a:rPr lang="de-DE" sz="1000" dirty="0" err="1">
                <a:solidFill>
                  <a:schemeClr val="accent2">
                    <a:lumMod val="40000"/>
                    <a:lumOff val="60000"/>
                  </a:schemeClr>
                </a:solidFill>
              </a:rPr>
              <a:t>o.priority</a:t>
            </a:r>
            <a:r>
              <a:rPr lang="de-DE" sz="1000" dirty="0">
                <a:solidFill>
                  <a:schemeClr val="accent2">
                    <a:lumMod val="40000"/>
                    <a:lumOff val="60000"/>
                  </a:schemeClr>
                </a:solidFill>
              </a:rPr>
              <a:t>);</a:t>
            </a: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50" dirty="0" err="1">
                <a:solidFill>
                  <a:schemeClr val="accent2">
                    <a:lumMod val="40000"/>
                    <a:lumOff val="60000"/>
                  </a:schemeClr>
                </a:solidFill>
              </a:rPr>
              <a:t>Orders.filter</a:t>
            </a:r>
            <a:r>
              <a:rPr lang="de-DE" sz="1050" dirty="0">
                <a:solidFill>
                  <a:schemeClr val="accent2">
                    <a:lumMod val="40000"/>
                    <a:lumOff val="60000"/>
                  </a:schemeClr>
                </a:solidFill>
              </a:rPr>
              <a:t>(o =&gt; </a:t>
            </a:r>
            <a:r>
              <a:rPr lang="de-DE" sz="1050" dirty="0" err="1">
                <a:solidFill>
                  <a:schemeClr val="accent2">
                    <a:lumMod val="40000"/>
                    <a:lumOff val="60000"/>
                  </a:schemeClr>
                </a:solidFill>
              </a:rPr>
              <a:t>o.priority.higherThan</a:t>
            </a:r>
            <a:r>
              <a:rPr lang="de-DE" sz="1050" dirty="0">
                <a:solidFill>
                  <a:schemeClr val="accent2">
                    <a:lumMod val="40000"/>
                    <a:lumOff val="60000"/>
                  </a:schemeClr>
                </a:solidFill>
              </a:rPr>
              <a:t>(</a:t>
            </a:r>
            <a:r>
              <a:rPr lang="de-DE" sz="1050" dirty="0" err="1">
                <a:solidFill>
                  <a:schemeClr val="accent2">
                    <a:lumMod val="40000"/>
                    <a:lumOff val="60000"/>
                  </a:schemeClr>
                </a:solidFill>
              </a:rPr>
              <a:t>new</a:t>
            </a:r>
            <a:r>
              <a:rPr lang="de-DE" sz="1050" dirty="0">
                <a:solidFill>
                  <a:schemeClr val="accent2">
                    <a:lumMod val="40000"/>
                    <a:lumOff val="60000"/>
                  </a:schemeClr>
                </a:solidFill>
              </a:rPr>
              <a:t> </a:t>
            </a:r>
            <a:r>
              <a:rPr lang="de-DE" sz="1050" dirty="0" err="1">
                <a:solidFill>
                  <a:schemeClr val="accent2">
                    <a:lumMod val="40000"/>
                    <a:lumOff val="60000"/>
                  </a:schemeClr>
                </a:solidFill>
              </a:rPr>
              <a:t>Priority</a:t>
            </a:r>
            <a:r>
              <a:rPr lang="de-DE" sz="1050" dirty="0">
                <a:solidFill>
                  <a:schemeClr val="accent2">
                    <a:lumMod val="40000"/>
                    <a:lumOff val="60000"/>
                  </a:schemeClr>
                </a:solidFill>
              </a:rPr>
              <a:t>(“normal“)));</a:t>
            </a: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9495421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REPLACE TEMP WITH QUERY</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69</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0158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8" name="Google Shape;4358;p4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err="1"/>
              <a:t>Schulungs</a:t>
            </a:r>
            <a:r>
              <a:rPr lang="de-DE" dirty="0"/>
              <a:t> Zeitplan</a:t>
            </a:r>
            <a:endParaRPr dirty="0"/>
          </a:p>
        </p:txBody>
      </p:sp>
      <p:sp>
        <p:nvSpPr>
          <p:cNvPr id="4359" name="Google Shape;4359;p4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graphicFrame>
        <p:nvGraphicFramePr>
          <p:cNvPr id="4360" name="Google Shape;4360;p47"/>
          <p:cNvGraphicFramePr/>
          <p:nvPr>
            <p:extLst>
              <p:ext uri="{D42A27DB-BD31-4B8C-83A1-F6EECF244321}">
                <p14:modId xmlns:p14="http://schemas.microsoft.com/office/powerpoint/2010/main" val="3396386189"/>
              </p:ext>
            </p:extLst>
          </p:nvPr>
        </p:nvGraphicFramePr>
        <p:xfrm>
          <a:off x="861700" y="1663695"/>
          <a:ext cx="3310350" cy="2897575"/>
        </p:xfrm>
        <a:graphic>
          <a:graphicData uri="http://schemas.openxmlformats.org/drawingml/2006/table">
            <a:tbl>
              <a:tblPr>
                <a:noFill/>
                <a:tableStyleId>{6A787F38-7B79-44E3-ACA7-109338EB0D08}</a:tableStyleId>
              </a:tblPr>
              <a:tblGrid>
                <a:gridCol w="745800">
                  <a:extLst>
                    <a:ext uri="{9D8B030D-6E8A-4147-A177-3AD203B41FA5}">
                      <a16:colId xmlns:a16="http://schemas.microsoft.com/office/drawing/2014/main" val="20000"/>
                    </a:ext>
                  </a:extLst>
                </a:gridCol>
                <a:gridCol w="854850">
                  <a:extLst>
                    <a:ext uri="{9D8B030D-6E8A-4147-A177-3AD203B41FA5}">
                      <a16:colId xmlns:a16="http://schemas.microsoft.com/office/drawing/2014/main" val="20002"/>
                    </a:ext>
                  </a:extLst>
                </a:gridCol>
                <a:gridCol w="854850">
                  <a:extLst>
                    <a:ext uri="{9D8B030D-6E8A-4147-A177-3AD203B41FA5}">
                      <a16:colId xmlns:a16="http://schemas.microsoft.com/office/drawing/2014/main" val="20003"/>
                    </a:ext>
                  </a:extLst>
                </a:gridCol>
                <a:gridCol w="854850">
                  <a:extLst>
                    <a:ext uri="{9D8B030D-6E8A-4147-A177-3AD203B41FA5}">
                      <a16:colId xmlns:a16="http://schemas.microsoft.com/office/drawing/2014/main" val="20004"/>
                    </a:ext>
                  </a:extLst>
                </a:gridCol>
              </a:tblGrid>
              <a:tr h="304775">
                <a:tc>
                  <a:txBody>
                    <a:bodyPr/>
                    <a:lstStyle/>
                    <a:p>
                      <a:pPr marL="0" lvl="0" indent="0" algn="r" rtl="0">
                        <a:spcBef>
                          <a:spcPts val="0"/>
                        </a:spcBef>
                        <a:spcAft>
                          <a:spcPts val="0"/>
                        </a:spcAft>
                        <a:buNone/>
                      </a:pPr>
                      <a:endParaRPr sz="8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MONDAY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dk2"/>
                          </a:solidFill>
                          <a:latin typeface="Titillium Web"/>
                          <a:ea typeface="Titillium Web"/>
                          <a:cs typeface="Titillium Web"/>
                          <a:sym typeface="Titillium Web"/>
                        </a:rPr>
                        <a:t>TUESDAY</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dk2"/>
                          </a:solidFill>
                          <a:latin typeface="Titillium Web"/>
                          <a:ea typeface="Titillium Web"/>
                          <a:cs typeface="Titillium Web"/>
                          <a:sym typeface="Titillium Web"/>
                        </a:rPr>
                        <a:t>WEDNESDAY</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9:00 - 9:45</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Einleitung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Wiederholung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Wiederholung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10:00 - 11:00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Was ist Refactoring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err="1">
                          <a:solidFill>
                            <a:schemeClr val="dk1"/>
                          </a:solidFill>
                          <a:latin typeface="Titillium Web"/>
                          <a:ea typeface="Titillium Web"/>
                          <a:cs typeface="Titillium Web"/>
                          <a:sym typeface="Titillium Web"/>
                        </a:rPr>
                        <a:t>Encapsulate</a:t>
                      </a:r>
                      <a:r>
                        <a:rPr lang="de-DE" sz="800" dirty="0">
                          <a:solidFill>
                            <a:schemeClr val="dk1"/>
                          </a:solidFill>
                          <a:latin typeface="Titillium Web"/>
                          <a:ea typeface="Titillium Web"/>
                          <a:cs typeface="Titillium Web"/>
                          <a:sym typeface="Titillium Web"/>
                        </a:rPr>
                        <a:t>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Euer Code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11:00 – 12:00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Warum ist Refactoring notwendig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Move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Euer Code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12:00 - 13:00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1"/>
                          </a:solidFill>
                          <a:latin typeface="Titillium Web"/>
                          <a:ea typeface="Titillium Web"/>
                          <a:cs typeface="Titillium Web"/>
                          <a:sym typeface="Titillium Web"/>
                        </a:rPr>
                        <a:t>✔ </a:t>
                      </a:r>
                      <a:r>
                        <a:rPr lang="de-DE" sz="800" dirty="0">
                          <a:solidFill>
                            <a:schemeClr val="dk1"/>
                          </a:solidFill>
                          <a:latin typeface="Titillium Web"/>
                          <a:ea typeface="Titillium Web"/>
                          <a:cs typeface="Titillium Web"/>
                          <a:sym typeface="Titillium Web"/>
                        </a:rPr>
                        <a:t>Pause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1"/>
                          </a:solidFill>
                          <a:latin typeface="Titillium Web"/>
                          <a:ea typeface="Titillium Web"/>
                          <a:cs typeface="Titillium Web"/>
                          <a:sym typeface="Titillium Web"/>
                        </a:rPr>
                        <a:t>✔ </a:t>
                      </a:r>
                      <a:r>
                        <a:rPr lang="de-DE" sz="800" dirty="0">
                          <a:solidFill>
                            <a:schemeClr val="dk1"/>
                          </a:solidFill>
                          <a:latin typeface="Titillium Web"/>
                          <a:ea typeface="Titillium Web"/>
                          <a:cs typeface="Titillium Web"/>
                          <a:sym typeface="Titillium Web"/>
                        </a:rPr>
                        <a:t>Pause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1"/>
                          </a:solidFill>
                          <a:latin typeface="Titillium Web"/>
                          <a:ea typeface="Titillium Web"/>
                          <a:cs typeface="Titillium Web"/>
                          <a:sym typeface="Titillium Web"/>
                        </a:rPr>
                        <a:t>✔ </a:t>
                      </a:r>
                      <a:r>
                        <a:rPr lang="de-DE" sz="800" dirty="0">
                          <a:solidFill>
                            <a:schemeClr val="dk1"/>
                          </a:solidFill>
                          <a:latin typeface="Titillium Web"/>
                          <a:ea typeface="Titillium Web"/>
                          <a:cs typeface="Titillium Web"/>
                          <a:sym typeface="Titillium Web"/>
                        </a:rPr>
                        <a:t>Pause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13:00 - 14:15</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Wann ist Refactoring </a:t>
                      </a:r>
                      <a:r>
                        <a:rPr lang="de-DE" sz="800" dirty="0" err="1">
                          <a:solidFill>
                            <a:schemeClr val="dk1"/>
                          </a:solidFill>
                          <a:latin typeface="Titillium Web"/>
                          <a:ea typeface="Titillium Web"/>
                          <a:cs typeface="Titillium Web"/>
                          <a:sym typeface="Titillium Web"/>
                        </a:rPr>
                        <a:t>notwenidig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Praxis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API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14:30 - 16:00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Nützliche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Praxis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err="1">
                          <a:solidFill>
                            <a:schemeClr val="dk1"/>
                          </a:solidFill>
                          <a:latin typeface="Titillium Web"/>
                          <a:ea typeface="Titillium Web"/>
                          <a:cs typeface="Titillium Web"/>
                          <a:sym typeface="Titillium Web"/>
                        </a:rPr>
                        <a:t>Inheritance</a:t>
                      </a:r>
                      <a:r>
                        <a:rPr lang="de-DE" sz="800" dirty="0">
                          <a:solidFill>
                            <a:schemeClr val="dk1"/>
                          </a:solidFill>
                          <a:latin typeface="Titillium Web"/>
                          <a:ea typeface="Titillium Web"/>
                          <a:cs typeface="Titillium Web"/>
                          <a:sym typeface="Titillium Web"/>
                        </a:rPr>
                        <a:t>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7732087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EXTRACT CLASS</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70</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1005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INLINE CLASS</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71</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8030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HIDE DELEGATE</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72</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56085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REMOVE MIDDLE MAN</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73</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77029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6" y="484138"/>
            <a:ext cx="4701183" cy="857400"/>
          </a:xfrm>
          <a:prstGeom prst="rect">
            <a:avLst/>
          </a:prstGeom>
        </p:spPr>
        <p:txBody>
          <a:bodyPr spcFirstLastPara="1" wrap="square" lIns="91425" tIns="91425" rIns="91425" bIns="91425" anchor="b" anchorCtr="0">
            <a:noAutofit/>
          </a:bodyPr>
          <a:lstStyle/>
          <a:p>
            <a:r>
              <a:rPr lang="de-DE" b="1" dirty="0"/>
              <a:t>SUBSTITUTE ALGORITHM</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74</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2579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9.</a:t>
            </a:r>
            <a:br>
              <a:rPr lang="en" dirty="0"/>
            </a:br>
            <a:r>
              <a:rPr lang="de-DE" b="1" dirty="0"/>
              <a:t>Katalog von  </a:t>
            </a:r>
            <a:br>
              <a:rPr lang="de-DE" b="1" dirty="0"/>
            </a:br>
            <a:r>
              <a:rPr lang="de-DE" b="1" dirty="0"/>
              <a:t>Move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119310591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Move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MOVE FUNCTION</a:t>
            </a:r>
          </a:p>
          <a:p>
            <a:r>
              <a:rPr lang="de-DE" sz="1600" dirty="0"/>
              <a:t>MOVE FIELD</a:t>
            </a:r>
          </a:p>
          <a:p>
            <a:r>
              <a:rPr lang="de-DE" sz="1600" dirty="0"/>
              <a:t>MOVE STATEMENTS INTO FUNCTION</a:t>
            </a:r>
          </a:p>
          <a:p>
            <a:r>
              <a:rPr lang="de-DE" sz="1600" dirty="0"/>
              <a:t>SLIDE STATEMENTS</a:t>
            </a:r>
          </a:p>
          <a:p>
            <a:r>
              <a:rPr lang="de-DE" sz="1600" dirty="0"/>
              <a:t>SPLIT LOOP</a:t>
            </a:r>
          </a:p>
          <a:p>
            <a:r>
              <a:rPr lang="de-DE" sz="1600" dirty="0"/>
              <a:t>REMOVE DEAD CODE</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76</a:t>
            </a:fld>
            <a:endParaRPr/>
          </a:p>
        </p:txBody>
      </p:sp>
    </p:spTree>
    <p:extLst>
      <p:ext uri="{BB962C8B-B14F-4D97-AF65-F5344CB8AC3E}">
        <p14:creationId xmlns:p14="http://schemas.microsoft.com/office/powerpoint/2010/main" val="105526999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MOVE FUNCTION</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77</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642538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MOVE FIELD</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78</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7312927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MOVE STATEMENTS INTO FUNCTION</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79</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976435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br>
              <a:rPr lang="en" dirty="0"/>
            </a:br>
            <a:r>
              <a:rPr lang="de-DE" b="1" dirty="0"/>
              <a:t>Was ist Refactoring?</a:t>
            </a:r>
            <a:endParaRPr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de-DE" dirty="0"/>
              <a:t>Unterschied zwischen Refactoring und anderen Aktivitäten</a:t>
            </a:r>
            <a:endParaRPr dirty="0"/>
          </a:p>
        </p:txBody>
      </p:sp>
    </p:spTree>
    <p:extLst>
      <p:ext uri="{BB962C8B-B14F-4D97-AF65-F5344CB8AC3E}">
        <p14:creationId xmlns:p14="http://schemas.microsoft.com/office/powerpoint/2010/main" val="12723159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SLIDE STATEMENTS</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80</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8792830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SPLIT LOOP</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81</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1888600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REMOVE DEAD CODE</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82</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2260060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10.</a:t>
            </a:r>
            <a:br>
              <a:rPr lang="en" dirty="0"/>
            </a:br>
            <a:r>
              <a:rPr lang="de-DE" b="1" dirty="0"/>
              <a:t>Katalog von  </a:t>
            </a:r>
            <a:br>
              <a:rPr lang="de-DE" b="1" dirty="0"/>
            </a:br>
            <a:r>
              <a:rPr lang="de-DE" b="1" dirty="0" err="1"/>
              <a:t>Organize</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22441499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Organize</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SPLIT VARIABLE</a:t>
            </a:r>
          </a:p>
          <a:p>
            <a:r>
              <a:rPr lang="de-DE" sz="1600" dirty="0"/>
              <a:t>RENAME FIELD</a:t>
            </a:r>
          </a:p>
          <a:p>
            <a:r>
              <a:rPr lang="de-DE" sz="1600" dirty="0"/>
              <a:t>CHANGE REFERENCE TO VALUE</a:t>
            </a:r>
          </a:p>
          <a:p>
            <a:r>
              <a:rPr lang="de-DE" sz="1600" dirty="0"/>
              <a:t>CHANGE VALUE TO REFERENCE</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84</a:t>
            </a:fld>
            <a:endParaRPr/>
          </a:p>
        </p:txBody>
      </p:sp>
    </p:spTree>
    <p:extLst>
      <p:ext uri="{BB962C8B-B14F-4D97-AF65-F5344CB8AC3E}">
        <p14:creationId xmlns:p14="http://schemas.microsoft.com/office/powerpoint/2010/main" val="75078887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11.</a:t>
            </a:r>
            <a:br>
              <a:rPr lang="en" dirty="0"/>
            </a:br>
            <a:r>
              <a:rPr lang="de-DE" b="1" dirty="0"/>
              <a:t>Katalog von  </a:t>
            </a:r>
            <a:br>
              <a:rPr lang="de-DE" b="1" dirty="0"/>
            </a:br>
            <a:r>
              <a:rPr lang="de-DE" b="1" dirty="0" err="1"/>
              <a:t>Conditional</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176293399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Conditional</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CONSOLIDATE CONDITIONAL EXPRESSION</a:t>
            </a:r>
          </a:p>
          <a:p>
            <a:r>
              <a:rPr lang="en-US" sz="1600" dirty="0"/>
              <a:t>REPLACE NESTED CONDITIONAL WITH GUARD CLAUSES</a:t>
            </a:r>
          </a:p>
          <a:p>
            <a:r>
              <a:rPr lang="de-DE" sz="1600" dirty="0"/>
              <a:t>REPLACE CONDITIONAL WITH POLYMORPHISM</a:t>
            </a:r>
          </a:p>
          <a:p>
            <a:r>
              <a:rPr lang="de-DE" sz="1600" dirty="0"/>
              <a:t>INTRODUCE ASSERTION</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86</a:t>
            </a:fld>
            <a:endParaRPr/>
          </a:p>
        </p:txBody>
      </p:sp>
    </p:spTree>
    <p:extLst>
      <p:ext uri="{BB962C8B-B14F-4D97-AF65-F5344CB8AC3E}">
        <p14:creationId xmlns:p14="http://schemas.microsoft.com/office/powerpoint/2010/main" val="35191772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12.</a:t>
            </a:r>
            <a:br>
              <a:rPr lang="en" dirty="0"/>
            </a:br>
            <a:r>
              <a:rPr lang="de-DE" b="1" dirty="0"/>
              <a:t>Katalog von  </a:t>
            </a:r>
            <a:br>
              <a:rPr lang="de-DE" b="1" dirty="0"/>
            </a:br>
            <a:r>
              <a:rPr lang="de-DE" b="1" dirty="0"/>
              <a:t>API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419201701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API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PARAMETERIZE FUNCTION</a:t>
            </a:r>
          </a:p>
          <a:p>
            <a:r>
              <a:rPr lang="de-DE" sz="1600" dirty="0"/>
              <a:t>REMOVE FLAG ARGUMENT</a:t>
            </a:r>
          </a:p>
          <a:p>
            <a:r>
              <a:rPr lang="de-DE" sz="1600" dirty="0"/>
              <a:t>PRESERVE WHOLE OBJECT</a:t>
            </a:r>
          </a:p>
          <a:p>
            <a:r>
              <a:rPr lang="de-DE" sz="1600" dirty="0"/>
              <a:t>REPLACE PARAMETER WITH QUERY</a:t>
            </a:r>
          </a:p>
          <a:p>
            <a:r>
              <a:rPr lang="de-DE" sz="1600" dirty="0"/>
              <a:t>REPLACE QUERY WITH PARAMETER</a:t>
            </a:r>
          </a:p>
          <a:p>
            <a:r>
              <a:rPr lang="de-DE" sz="1600" dirty="0"/>
              <a:t>REMOVE SETTING METHOD</a:t>
            </a:r>
          </a:p>
          <a:p>
            <a:r>
              <a:rPr lang="en-US" sz="1600" dirty="0"/>
              <a:t>REPLACE CONSTRUCTOR WITH FACTORY FUNCTION</a:t>
            </a:r>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88</a:t>
            </a:fld>
            <a:endParaRPr/>
          </a:p>
        </p:txBody>
      </p:sp>
    </p:spTree>
    <p:extLst>
      <p:ext uri="{BB962C8B-B14F-4D97-AF65-F5344CB8AC3E}">
        <p14:creationId xmlns:p14="http://schemas.microsoft.com/office/powerpoint/2010/main" val="19503463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13.</a:t>
            </a:r>
            <a:br>
              <a:rPr lang="en" dirty="0"/>
            </a:br>
            <a:r>
              <a:rPr lang="de-DE" b="1" dirty="0"/>
              <a:t>Katalog von  </a:t>
            </a:r>
            <a:br>
              <a:rPr lang="de-DE" b="1" dirty="0"/>
            </a:br>
            <a:r>
              <a:rPr lang="de-DE" b="1" dirty="0" err="1"/>
              <a:t>Inheritance</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297842817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484407" cy="3692400"/>
          </a:xfrm>
          <a:prstGeom prst="rect">
            <a:avLst/>
          </a:prstGeom>
        </p:spPr>
        <p:txBody>
          <a:bodyPr spcFirstLastPara="1" wrap="square" lIns="91425" tIns="91425" rIns="91425" bIns="91425" anchor="t" anchorCtr="0">
            <a:noAutofit/>
          </a:bodyPr>
          <a:lstStyle/>
          <a:p>
            <a:pPr marL="0" lvl="0" indent="0">
              <a:buNone/>
            </a:pPr>
            <a:r>
              <a:rPr lang="de-DE" dirty="0"/>
              <a:t>Jeder Narr kann Code schreiben, den ein Computer versteht. Gute Programmierer schreiben Code, den Menschen verstehen können.</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95035729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Inheritance</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PULL UP METHOD</a:t>
            </a:r>
          </a:p>
          <a:p>
            <a:r>
              <a:rPr lang="de-DE" sz="1600" dirty="0"/>
              <a:t>PULL UP FIELD</a:t>
            </a:r>
          </a:p>
          <a:p>
            <a:r>
              <a:rPr lang="de-DE" sz="1600" dirty="0"/>
              <a:t>PUSH DOWN METHOD</a:t>
            </a:r>
          </a:p>
          <a:p>
            <a:r>
              <a:rPr lang="de-DE" sz="1600" dirty="0"/>
              <a:t>PUSH DOWN FIELD</a:t>
            </a:r>
          </a:p>
          <a:p>
            <a:r>
              <a:rPr lang="en-US" sz="1600" dirty="0"/>
              <a:t>REPLACE TYPE CODE WITH SUBCLASSES</a:t>
            </a:r>
          </a:p>
          <a:p>
            <a:r>
              <a:rPr lang="de-DE" sz="1600" dirty="0"/>
              <a:t>REMOVE SUBCLASS</a:t>
            </a:r>
          </a:p>
          <a:p>
            <a:r>
              <a:rPr lang="de-DE" sz="1600" dirty="0"/>
              <a:t>EXTRACT SUPERCLASS</a:t>
            </a:r>
          </a:p>
          <a:p>
            <a:r>
              <a:rPr lang="de-DE" sz="1600" dirty="0"/>
              <a:t>COLLAPSE HIERARCHY</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111095498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sz="7200" dirty="0">
                <a:solidFill>
                  <a:srgbClr val="D3EBD5"/>
                </a:solidFill>
              </a:rPr>
              <a:t>Beispiel</a:t>
            </a:r>
            <a:endParaRPr sz="7200" dirty="0">
              <a:solidFill>
                <a:srgbClr val="D3EBD5"/>
              </a:solidFill>
            </a:endParaRPr>
          </a:p>
        </p:txBody>
      </p:sp>
      <p:sp>
        <p:nvSpPr>
          <p:cNvPr id="3878" name="Google Shape;3878;p19"/>
          <p:cNvSpPr txBox="1">
            <a:spLocks noGrp="1"/>
          </p:cNvSpPr>
          <p:nvPr>
            <p:ph type="subTitle" idx="4294967295"/>
          </p:nvPr>
        </p:nvSpPr>
        <p:spPr>
          <a:xfrm>
            <a:off x="685800" y="3784930"/>
            <a:ext cx="5495100" cy="784800"/>
          </a:xfrm>
          <a:prstGeom prst="rect">
            <a:avLst/>
          </a:prstGeom>
        </p:spPr>
        <p:txBody>
          <a:bodyPr spcFirstLastPara="1" wrap="square" lIns="91425" tIns="91425" rIns="91425" bIns="91425" anchor="t" anchorCtr="0">
            <a:noAutofit/>
          </a:bodyPr>
          <a:lstStyle/>
          <a:p>
            <a:pPr marL="0" lvl="0" indent="0">
              <a:buNone/>
            </a:pPr>
            <a:r>
              <a:rPr lang="de-DE" dirty="0">
                <a:solidFill>
                  <a:srgbClr val="80BFB7"/>
                </a:solidFill>
              </a:rPr>
              <a:t>CODE ZUM TESTEN</a:t>
            </a:r>
            <a:endParaRPr dirty="0">
              <a:solidFill>
                <a:srgbClr val="80BFB7"/>
              </a:solidFill>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70373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144703398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35"/>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sz="6000" dirty="0">
                <a:solidFill>
                  <a:srgbClr val="80BFB7"/>
                </a:solidFill>
              </a:rPr>
              <a:t>DANKE</a:t>
            </a:r>
            <a:r>
              <a:rPr lang="en" sz="6000" dirty="0">
                <a:solidFill>
                  <a:srgbClr val="80BFB7"/>
                </a:solidFill>
              </a:rPr>
              <a:t>!</a:t>
            </a:r>
            <a:endParaRPr sz="6000" dirty="0">
              <a:solidFill>
                <a:srgbClr val="80BFB7"/>
              </a:solidFill>
            </a:endParaRPr>
          </a:p>
        </p:txBody>
      </p:sp>
      <p:sp>
        <p:nvSpPr>
          <p:cNvPr id="4060" name="Google Shape;4060;p35"/>
          <p:cNvSpPr txBox="1">
            <a:spLocks noGrp="1"/>
          </p:cNvSpPr>
          <p:nvPr>
            <p:ph type="subTitle" idx="4294967295"/>
          </p:nvPr>
        </p:nvSpPr>
        <p:spPr>
          <a:xfrm>
            <a:off x="685800" y="19447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sz="3600" dirty="0">
                <a:solidFill>
                  <a:srgbClr val="D3EBD5"/>
                </a:solidFill>
              </a:rPr>
              <a:t>Noch Fragen</a:t>
            </a:r>
            <a:r>
              <a:rPr lang="en" sz="3600" dirty="0">
                <a:solidFill>
                  <a:srgbClr val="D3EBD5"/>
                </a:solidFill>
              </a:rPr>
              <a:t>?</a:t>
            </a:r>
            <a:endParaRPr sz="3600" dirty="0">
              <a:solidFill>
                <a:srgbClr val="D3EBD5"/>
              </a:solidFill>
            </a:endParaRPr>
          </a:p>
        </p:txBody>
      </p:sp>
      <p:sp>
        <p:nvSpPr>
          <p:cNvPr id="4062" name="Google Shape;4062;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92</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6101</Words>
  <Application>Microsoft Office PowerPoint</Application>
  <PresentationFormat>On-screen Show (16:9)</PresentationFormat>
  <Paragraphs>741</Paragraphs>
  <Slides>92</Slides>
  <Notes>92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Titillium Web</vt:lpstr>
      <vt:lpstr>Dosis</vt:lpstr>
      <vt:lpstr>Arial</vt:lpstr>
      <vt:lpstr>Calibri</vt:lpstr>
      <vt:lpstr>Dosis ExtraLight</vt:lpstr>
      <vt:lpstr>Titillium Web Light</vt:lpstr>
      <vt:lpstr>Mowbray template</vt:lpstr>
      <vt:lpstr>Grundprinzipien und Konzepte von Refactoring</vt:lpstr>
      <vt:lpstr>HALLO!</vt:lpstr>
      <vt:lpstr>Eisbrecher</vt:lpstr>
      <vt:lpstr>1. Einleitung</vt:lpstr>
      <vt:lpstr>Gliederung</vt:lpstr>
      <vt:lpstr>ROADMAP</vt:lpstr>
      <vt:lpstr>Schulungs Zeitplan</vt:lpstr>
      <vt:lpstr>2. Was ist Refactoring?</vt:lpstr>
      <vt:lpstr>PowerPoint Presentation</vt:lpstr>
      <vt:lpstr>REFACTORING DEFINIEREN</vt:lpstr>
      <vt:lpstr>PowerPoint Presentation</vt:lpstr>
      <vt:lpstr>ZWEI HÜTE</vt:lpstr>
      <vt:lpstr>PowerPoint Presentation</vt:lpstr>
      <vt:lpstr>3. Warum ist Refactoring notwendig?</vt:lpstr>
      <vt:lpstr>Refactoring verbessert das Design von Software</vt:lpstr>
      <vt:lpstr>PowerPoint Presentation</vt:lpstr>
      <vt:lpstr>Refactoring macht Software leichter verständlich</vt:lpstr>
      <vt:lpstr>Refactoring hilft mir bei der Fehlersuche</vt:lpstr>
      <vt:lpstr>Refactoring hilft mir, schneller zu programmieren</vt:lpstr>
      <vt:lpstr>Design-Ausdauer-Hypothese</vt:lpstr>
      <vt:lpstr>4. Wann ist Refactoring notwendig?</vt:lpstr>
      <vt:lpstr>Vorbereitendes Refactoring</vt:lpstr>
      <vt:lpstr>Umfassendes Refactoring</vt:lpstr>
      <vt:lpstr>Verständnis Refactoring</vt:lpstr>
      <vt:lpstr>Geplantes und opportunistisches Refactoring</vt:lpstr>
      <vt:lpstr>PowerPoint Presentation</vt:lpstr>
      <vt:lpstr>Langfristiges Refactoring</vt:lpstr>
      <vt:lpstr>Refactoring im Rahmen eines Code-Review</vt:lpstr>
      <vt:lpstr>Was sage ich meinem Vorgesetzten?</vt:lpstr>
      <vt:lpstr>Wann sollte ich nicht refaktorisieren?</vt:lpstr>
      <vt:lpstr>Verlangsamung neuer Funktionen</vt:lpstr>
      <vt:lpstr>PowerPoint Presentation</vt:lpstr>
      <vt:lpstr>Code Eigentum</vt:lpstr>
      <vt:lpstr>Branches</vt:lpstr>
      <vt:lpstr>Testing</vt:lpstr>
      <vt:lpstr>PowerPoint Presentation</vt:lpstr>
      <vt:lpstr>Legacy Code</vt:lpstr>
      <vt:lpstr>5. Schlechte Gerüche im Code</vt:lpstr>
      <vt:lpstr>“Wenn es stinkt, muss man wechseln.” — Oma Birkmann</vt:lpstr>
      <vt:lpstr>Wonach riecht es hier?</vt:lpstr>
      <vt:lpstr>MYSTERIÖSER NAME</vt:lpstr>
      <vt:lpstr>DUPLIZIERTER CODE</vt:lpstr>
      <vt:lpstr>LANGE FUNKTIONEN</vt:lpstr>
      <vt:lpstr>LANGE PARAMETERLISTE</vt:lpstr>
      <vt:lpstr>GLOBALE DATEN</vt:lpstr>
      <vt:lpstr>VERÄNDERBARE DATEN</vt:lpstr>
      <vt:lpstr>FEATURE NEID</vt:lpstr>
      <vt:lpstr>GROSSE KLASSEN</vt:lpstr>
      <vt:lpstr>KOMMENTARE</vt:lpstr>
      <vt:lpstr>PowerPoint Presentation</vt:lpstr>
      <vt:lpstr>6. Test Aufbau</vt:lpstr>
      <vt:lpstr>PowerPoint Presentation</vt:lpstr>
      <vt:lpstr>Testing und Refactoring</vt:lpstr>
      <vt:lpstr>PowerPoint Presentation</vt:lpstr>
      <vt:lpstr>7. Katalog von nützlichen Refactorings</vt:lpstr>
      <vt:lpstr>Martin Fowler</vt:lpstr>
      <vt:lpstr>Katalog Übersicht</vt:lpstr>
      <vt:lpstr>EXTRACT FUNCTION</vt:lpstr>
      <vt:lpstr>INLINE FUNCTION</vt:lpstr>
      <vt:lpstr>EXTRACT VARIABLE</vt:lpstr>
      <vt:lpstr>INLINE VARIABLE</vt:lpstr>
      <vt:lpstr>ENCAPSULATE VARIABLE</vt:lpstr>
      <vt:lpstr>RENAME VARIABLE</vt:lpstr>
      <vt:lpstr>INTRODUCE PARAMETER OBJECT</vt:lpstr>
      <vt:lpstr>COMBINE FUNCTIONS INTO CLASS</vt:lpstr>
      <vt:lpstr>8. Katalog von   Encapsulate Refactorings</vt:lpstr>
      <vt:lpstr>Encapsulate Katalog Übersicht</vt:lpstr>
      <vt:lpstr>REPLACE PRIMITIVE WITH OBJECT</vt:lpstr>
      <vt:lpstr>REPLACE TEMP WITH QUERY</vt:lpstr>
      <vt:lpstr>EXTRACT CLASS</vt:lpstr>
      <vt:lpstr>INLINE CLASS</vt:lpstr>
      <vt:lpstr>HIDE DELEGATE</vt:lpstr>
      <vt:lpstr>REMOVE MIDDLE MAN</vt:lpstr>
      <vt:lpstr>SUBSTITUTE ALGORITHM</vt:lpstr>
      <vt:lpstr>9. Katalog von   Move Refactorings</vt:lpstr>
      <vt:lpstr>Move Katalog Übersicht</vt:lpstr>
      <vt:lpstr>MOVE FUNCTION</vt:lpstr>
      <vt:lpstr>MOVE FIELD</vt:lpstr>
      <vt:lpstr>MOVE STATEMENTS INTO FUNCTION</vt:lpstr>
      <vt:lpstr>SLIDE STATEMENTS</vt:lpstr>
      <vt:lpstr>SPLIT LOOP</vt:lpstr>
      <vt:lpstr>REMOVE DEAD CODE</vt:lpstr>
      <vt:lpstr>10. Katalog von   Organize Refactorings</vt:lpstr>
      <vt:lpstr>Organize Katalog Übersicht</vt:lpstr>
      <vt:lpstr>11. Katalog von   Conditional Refactorings</vt:lpstr>
      <vt:lpstr>Conditional Katalog Übersicht</vt:lpstr>
      <vt:lpstr>12. Katalog von   API Refactorings</vt:lpstr>
      <vt:lpstr>API Katalog Übersicht</vt:lpstr>
      <vt:lpstr>13. Katalog von   Inheritance Refactorings</vt:lpstr>
      <vt:lpstr>Inheritance Katalog Übersicht</vt:lpstr>
      <vt:lpstr>Beispiel</vt:lpstr>
      <vt:lpstr>DANKE!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Birkmann Jan Urs</dc:creator>
  <cp:lastModifiedBy>Birkmann Jan Urs</cp:lastModifiedBy>
  <cp:revision>64</cp:revision>
  <dcterms:modified xsi:type="dcterms:W3CDTF">2024-02-22T20:35:54Z</dcterms:modified>
</cp:coreProperties>
</file>